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39F2584-0680-40B5-ABD9-BE2F303A8F5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B0FA33A-407C-4327-B00B-B4DC6C8D986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3878756-5A91-4395-A251-4DD94C2941C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352C260-D7B2-4EA4-9D2D-DD1E06191A0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4EA6D89-E632-441A-B9D8-E1AA391A006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BFCD9CA-064C-4F72-93BD-6001BAC121A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BC800D4-521E-4973-9EF8-AF7F09F5366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25E688C-E9FC-49AC-B57A-CAD37BA8CE0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FBADA18-A6AE-4BDD-8BFF-3F1ACEB0332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subTitle"/>
          </p:nvPr>
        </p:nvSpPr>
        <p:spPr>
          <a:xfrm>
            <a:off x="1154880" y="2099880"/>
            <a:ext cx="8825400" cy="12411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C444A86-3A2F-44A9-98BB-1353C061DEA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C7BA0D3-184D-4896-9038-997FF7EB098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C0E5AC2-B162-47EB-9C56-B44DB7E7663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93D2DC1-9332-4CFC-81A6-7EE64E795FB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F235106-0953-41CF-A07D-E00C7146EB5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3EAB4E1-866A-460D-9500-F14EB482C93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07533C2-49E0-4C54-94DE-1F7DEDDB758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60E0A0C-F308-40E8-BB0E-DFE4FF490CD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F5992A4-8E6D-4584-ABA6-94D7631B331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9D3D8A-DCD8-48E1-9CF0-643C2291163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4DBD141-22CF-4A3D-877C-C4A2AB21C8D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154880" y="2099880"/>
            <a:ext cx="8825400" cy="12411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7ABD6FC-F7D2-4372-84F2-06087E14116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E7A8F43-B097-47EC-8E1E-4AA87064A9C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C3BC7FD-B8FB-4F8A-A73F-ADA9E30C8F6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DFEFFEC-A27F-4A6E-B38F-FBEF63ABB84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Oval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Oval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Oval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Oval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Oval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Freeform 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Freeform 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Rectangle 2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6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" name="Rectangle 8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C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l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i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c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k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t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o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e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d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i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t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M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a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s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t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e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r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t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i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t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l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e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s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t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y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l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e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dt" idx="1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b="0" lang="en-US" sz="10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0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ftr" idx="2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0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 algn="ctr">
              <a:buNone/>
            </a:pPr>
            <a:r>
              <a:rPr b="0" lang="en-US" sz="10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&lt;footer&gt;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17" name="Rectangl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" name="PlaceHolder 4"/>
          <p:cNvSpPr>
            <a:spLocks noGrp="1"/>
          </p:cNvSpPr>
          <p:nvPr>
            <p:ph type="sldNum" idx="3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b="0" lang="en-US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934AE615-37AE-4CEF-9275-9645B7E546E6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57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Oval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Oval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Oval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Oval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Oval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Freeform 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Freeform 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Rectangle 2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"/>
          <p:cNvSpPr>
            <a:spLocks noGrp="1"/>
          </p:cNvSpPr>
          <p:nvPr>
            <p:ph type="dt" idx="4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1" lang="en-US" sz="1000" spc="-1" strike="noStrike">
                <a:solidFill>
                  <a:srgbClr val="b31166"/>
                </a:solidFill>
                <a:latin typeface="Century Gothic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1" lang="en-US" sz="1000" spc="-1" strike="noStrike">
                <a:solidFill>
                  <a:srgbClr val="b31166"/>
                </a:solidFill>
                <a:latin typeface="Century Gothic"/>
              </a:rPr>
              <a:t>&lt;date/time&gt;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ftr" idx="5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1" lang="en-US" sz="1000" spc="-1" strike="noStrike">
                <a:solidFill>
                  <a:srgbClr val="b31166"/>
                </a:solidFill>
                <a:latin typeface="Century Gothic"/>
              </a:defRPr>
            </a:lvl1pPr>
          </a:lstStyle>
          <a:p>
            <a:pPr algn="ctr">
              <a:buNone/>
            </a:pPr>
            <a:r>
              <a:rPr b="1" lang="en-US" sz="1000" spc="-1" strike="noStrike">
                <a:solidFill>
                  <a:srgbClr val="b31166"/>
                </a:solidFill>
                <a:latin typeface="Century Gothic"/>
              </a:rPr>
              <a:t>&lt;footer&gt;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69" name="Rectangle 6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0" name="PlaceHolder 3"/>
          <p:cNvSpPr>
            <a:spLocks noGrp="1"/>
          </p:cNvSpPr>
          <p:nvPr>
            <p:ph type="sldNum" idx="6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b="0" lang="en-US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3EC3AE55-AC42-49CF-88F2-F47584F0AA9F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li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c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k 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o 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d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it 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h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e 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ti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tl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e 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t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e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x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t 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f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o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r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m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t</a:t>
            </a:r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476360" y="2718360"/>
            <a:ext cx="8825400" cy="971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br>
              <a:rPr sz="6600"/>
            </a:br>
            <a:br>
              <a:rPr sz="6600"/>
            </a:b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B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r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u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t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e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 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F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o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r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c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e</a:t>
            </a:r>
            <a:r>
              <a:rPr b="1" lang="en-US" sz="5400" spc="-1" strike="noStrike">
                <a:solidFill>
                  <a:srgbClr val="c3a6f7"/>
                </a:solidFill>
                <a:latin typeface="Century Gothic"/>
              </a:rPr>
              <a:t>/</a:t>
            </a:r>
            <a:br>
              <a:rPr sz="6600"/>
            </a:b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E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x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h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a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u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s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t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i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v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e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S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e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a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r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c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h</a:t>
            </a:r>
            <a:r>
              <a:rPr b="0" lang="en-US" sz="6600" spc="-1" strike="noStrike">
                <a:solidFill>
                  <a:srgbClr val="ebebeb"/>
                </a:solidFill>
                <a:latin typeface="Century Gothic"/>
              </a:rPr>
              <a:t>/</a:t>
            </a:r>
            <a:br>
              <a:rPr sz="6600"/>
            </a:b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B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a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c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k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t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r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a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c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k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i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n</a:t>
            </a:r>
            <a:r>
              <a:rPr b="1" lang="en-US" sz="6600" spc="-1" strike="noStrike">
                <a:solidFill>
                  <a:srgbClr val="f4b1c5"/>
                </a:solidFill>
                <a:latin typeface="Century Gothic"/>
              </a:rPr>
              <a:t>g</a:t>
            </a:r>
            <a:endParaRPr b="0" lang="en-US" sz="6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0" name="TextBox 3"/>
          <p:cNvSpPr/>
          <p:nvPr/>
        </p:nvSpPr>
        <p:spPr>
          <a:xfrm>
            <a:off x="7378200" y="4497840"/>
            <a:ext cx="37213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ef53a5"/>
                </a:solidFill>
                <a:latin typeface="Century Gothic"/>
              </a:rPr>
              <a:t>COMBINATIONS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Box 1"/>
          <p:cNvSpPr/>
          <p:nvPr/>
        </p:nvSpPr>
        <p:spPr>
          <a:xfrm>
            <a:off x="156600" y="160560"/>
            <a:ext cx="15861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590833"/>
                </a:solidFill>
                <a:latin typeface="Century Gothic"/>
              </a:rPr>
              <a:t>Let n = 3</a:t>
            </a:r>
            <a:endParaRPr b="0" lang="en-US" sz="2400" spc="-1" strike="noStrike">
              <a:latin typeface="Arial"/>
            </a:endParaRPr>
          </a:p>
        </p:txBody>
      </p:sp>
      <p:graphicFrame>
        <p:nvGraphicFramePr>
          <p:cNvPr id="147" name="Table 18"/>
          <p:cNvGraphicFramePr/>
          <p:nvPr/>
        </p:nvGraphicFramePr>
        <p:xfrm>
          <a:off x="5532120" y="7855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8" name="Table 19"/>
          <p:cNvGraphicFramePr/>
          <p:nvPr/>
        </p:nvGraphicFramePr>
        <p:xfrm>
          <a:off x="8339040" y="24523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9" name="Table 20"/>
          <p:cNvGraphicFramePr/>
          <p:nvPr/>
        </p:nvGraphicFramePr>
        <p:xfrm>
          <a:off x="2729880" y="24469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0" name="Table 21"/>
          <p:cNvGraphicFramePr/>
          <p:nvPr/>
        </p:nvGraphicFramePr>
        <p:xfrm>
          <a:off x="9686160" y="38995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1" name="Table 22"/>
          <p:cNvGraphicFramePr/>
          <p:nvPr/>
        </p:nvGraphicFramePr>
        <p:xfrm>
          <a:off x="6906960" y="38995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2" name="Table 23"/>
          <p:cNvGraphicFramePr/>
          <p:nvPr/>
        </p:nvGraphicFramePr>
        <p:xfrm>
          <a:off x="4092120" y="38995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3" name="Table 24"/>
          <p:cNvGraphicFramePr/>
          <p:nvPr/>
        </p:nvGraphicFramePr>
        <p:xfrm>
          <a:off x="1292400" y="389484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4" name="Table 25"/>
          <p:cNvGraphicFramePr/>
          <p:nvPr/>
        </p:nvGraphicFramePr>
        <p:xfrm>
          <a:off x="10458000" y="542268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5" name="Table 26"/>
          <p:cNvGraphicFramePr/>
          <p:nvPr/>
        </p:nvGraphicFramePr>
        <p:xfrm>
          <a:off x="9011880" y="542268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6" name="Table 27"/>
          <p:cNvGraphicFramePr/>
          <p:nvPr/>
        </p:nvGraphicFramePr>
        <p:xfrm>
          <a:off x="7630560" y="542268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7" name="Table 28"/>
          <p:cNvGraphicFramePr/>
          <p:nvPr/>
        </p:nvGraphicFramePr>
        <p:xfrm>
          <a:off x="6212160" y="542700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8" name="Table 29"/>
          <p:cNvGraphicFramePr/>
          <p:nvPr/>
        </p:nvGraphicFramePr>
        <p:xfrm>
          <a:off x="4830840" y="541584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9" name="Table 30"/>
          <p:cNvGraphicFramePr/>
          <p:nvPr/>
        </p:nvGraphicFramePr>
        <p:xfrm>
          <a:off x="3412440" y="541584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0" name="Table 31"/>
          <p:cNvGraphicFramePr/>
          <p:nvPr/>
        </p:nvGraphicFramePr>
        <p:xfrm>
          <a:off x="1994040" y="54277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1" name="Table 32"/>
          <p:cNvGraphicFramePr/>
          <p:nvPr/>
        </p:nvGraphicFramePr>
        <p:xfrm>
          <a:off x="612720" y="54277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62" name="Straight Arrow Connector 34"/>
          <p:cNvSpPr/>
          <p:nvPr/>
        </p:nvSpPr>
        <p:spPr>
          <a:xfrm>
            <a:off x="1841040" y="4260600"/>
            <a:ext cx="701640" cy="116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Straight Arrow Connector 37"/>
          <p:cNvSpPr/>
          <p:nvPr/>
        </p:nvSpPr>
        <p:spPr>
          <a:xfrm flipH="1">
            <a:off x="1160640" y="4260600"/>
            <a:ext cx="679320" cy="116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Straight Arrow Connector 41"/>
          <p:cNvSpPr/>
          <p:nvPr/>
        </p:nvSpPr>
        <p:spPr>
          <a:xfrm>
            <a:off x="3278520" y="2812680"/>
            <a:ext cx="1361880" cy="1086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Straight Arrow Connector 45"/>
          <p:cNvSpPr/>
          <p:nvPr/>
        </p:nvSpPr>
        <p:spPr>
          <a:xfrm flipH="1">
            <a:off x="1841040" y="2812680"/>
            <a:ext cx="1437120" cy="108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Straight Arrow Connector 49"/>
          <p:cNvSpPr/>
          <p:nvPr/>
        </p:nvSpPr>
        <p:spPr>
          <a:xfrm flipH="1">
            <a:off x="3960360" y="4265280"/>
            <a:ext cx="679320" cy="1150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7" name="Straight Arrow Connector 52"/>
          <p:cNvSpPr/>
          <p:nvPr/>
        </p:nvSpPr>
        <p:spPr>
          <a:xfrm>
            <a:off x="4640760" y="4265280"/>
            <a:ext cx="738360" cy="1150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Straight Arrow Connector 57"/>
          <p:cNvSpPr/>
          <p:nvPr/>
        </p:nvSpPr>
        <p:spPr>
          <a:xfrm flipH="1">
            <a:off x="7454880" y="2818080"/>
            <a:ext cx="1431720" cy="108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Straight Arrow Connector 60"/>
          <p:cNvSpPr/>
          <p:nvPr/>
        </p:nvSpPr>
        <p:spPr>
          <a:xfrm>
            <a:off x="8887680" y="2818080"/>
            <a:ext cx="1347120" cy="108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Straight Arrow Connector 63"/>
          <p:cNvSpPr/>
          <p:nvPr/>
        </p:nvSpPr>
        <p:spPr>
          <a:xfrm flipH="1">
            <a:off x="6760080" y="4265280"/>
            <a:ext cx="694440" cy="116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Straight Arrow Connector 67"/>
          <p:cNvSpPr/>
          <p:nvPr/>
        </p:nvSpPr>
        <p:spPr>
          <a:xfrm>
            <a:off x="7455600" y="4265280"/>
            <a:ext cx="722880" cy="115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Straight Arrow Connector 70"/>
          <p:cNvSpPr/>
          <p:nvPr/>
        </p:nvSpPr>
        <p:spPr>
          <a:xfrm flipH="1">
            <a:off x="3277800" y="1151280"/>
            <a:ext cx="2801880" cy="1295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Straight Arrow Connector 73"/>
          <p:cNvSpPr/>
          <p:nvPr/>
        </p:nvSpPr>
        <p:spPr>
          <a:xfrm>
            <a:off x="6080760" y="1151280"/>
            <a:ext cx="2806560" cy="1300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" name="Straight Arrow Connector 76"/>
          <p:cNvSpPr/>
          <p:nvPr/>
        </p:nvSpPr>
        <p:spPr>
          <a:xfrm flipH="1">
            <a:off x="9560520" y="4265280"/>
            <a:ext cx="673920" cy="115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Straight Arrow Connector 79"/>
          <p:cNvSpPr/>
          <p:nvPr/>
        </p:nvSpPr>
        <p:spPr>
          <a:xfrm>
            <a:off x="10234800" y="4265280"/>
            <a:ext cx="771120" cy="115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TextBox 123"/>
          <p:cNvSpPr/>
          <p:nvPr/>
        </p:nvSpPr>
        <p:spPr>
          <a:xfrm>
            <a:off x="8568360" y="391320"/>
            <a:ext cx="16347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i="1" lang="en-US" sz="4000" spc="-1" strike="noStrike">
                <a:solidFill>
                  <a:srgbClr val="404040"/>
                </a:solidFill>
                <a:latin typeface="Century Gothic"/>
              </a:rPr>
              <a:t>O</a:t>
            </a:r>
            <a:r>
              <a:rPr b="0" i="1" lang="en-US" sz="4000" spc="-1" strike="noStrike">
                <a:solidFill>
                  <a:srgbClr val="002060"/>
                </a:solidFill>
                <a:latin typeface="Century Gothic"/>
              </a:rPr>
              <a:t>(</a:t>
            </a:r>
            <a:r>
              <a:rPr b="1" i="1" lang="en-US" sz="4000" spc="-1" strike="noStrike">
                <a:solidFill>
                  <a:srgbClr val="00b050"/>
                </a:solidFill>
                <a:latin typeface="Century Gothic"/>
              </a:rPr>
              <a:t>n</a:t>
            </a:r>
            <a:r>
              <a:rPr b="1" i="1" lang="en-US" sz="4000" spc="-1" strike="noStrike">
                <a:solidFill>
                  <a:srgbClr val="ff0000"/>
                </a:solidFill>
                <a:latin typeface="Century Gothic"/>
              </a:rPr>
              <a:t>*</a:t>
            </a:r>
            <a:r>
              <a:rPr b="0" i="1" lang="en-US" sz="4000" spc="-1" strike="noStrike">
                <a:solidFill>
                  <a:srgbClr val="002060"/>
                </a:solidFill>
                <a:latin typeface="Century Gothic"/>
              </a:rPr>
              <a:t>)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7" name="Straight Arrow Connector 127"/>
          <p:cNvSpPr/>
          <p:nvPr/>
        </p:nvSpPr>
        <p:spPr>
          <a:xfrm flipH="1" flipV="1">
            <a:off x="9231840" y="979920"/>
            <a:ext cx="1281600" cy="757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00b05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TextBox 131"/>
          <p:cNvSpPr/>
          <p:nvPr/>
        </p:nvSpPr>
        <p:spPr>
          <a:xfrm>
            <a:off x="9266040" y="1737720"/>
            <a:ext cx="2496240" cy="516240"/>
          </a:xfrm>
          <a:prstGeom prst="rect">
            <a:avLst/>
          </a:prstGeom>
          <a:noFill/>
          <a:ln w="38100">
            <a:solidFill>
              <a:srgbClr val="00b05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800" spc="-1" strike="noStrike">
                <a:solidFill>
                  <a:srgbClr val="00b050"/>
                </a:solidFill>
                <a:latin typeface="Century Gothic"/>
              </a:rPr>
              <a:t>n </a:t>
            </a:r>
            <a:r>
              <a:rPr b="1" lang="en-US" sz="2800" spc="-1" strike="noStrike">
                <a:solidFill>
                  <a:srgbClr val="00b050"/>
                </a:solidFill>
                <a:latin typeface="Wingdings"/>
              </a:rPr>
              <a:t></a:t>
            </a:r>
            <a:r>
              <a:rPr b="1" lang="en-US" sz="2800" spc="-1" strike="noStrike">
                <a:solidFill>
                  <a:srgbClr val="00b050"/>
                </a:solidFill>
                <a:latin typeface="Century Gothic"/>
              </a:rPr>
              <a:t> printing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Box 1"/>
          <p:cNvSpPr/>
          <p:nvPr/>
        </p:nvSpPr>
        <p:spPr>
          <a:xfrm>
            <a:off x="8767440" y="158760"/>
            <a:ext cx="15861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590833"/>
                </a:solidFill>
                <a:latin typeface="Century Gothic"/>
              </a:rPr>
              <a:t>Let n = 3</a:t>
            </a:r>
            <a:endParaRPr b="0" lang="en-US" sz="2400" spc="-1" strike="noStrike">
              <a:latin typeface="Arial"/>
            </a:endParaRPr>
          </a:p>
        </p:txBody>
      </p:sp>
      <p:graphicFrame>
        <p:nvGraphicFramePr>
          <p:cNvPr id="180" name="Table 18"/>
          <p:cNvGraphicFramePr/>
          <p:nvPr/>
        </p:nvGraphicFramePr>
        <p:xfrm>
          <a:off x="5532120" y="7855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1" name="Table 19"/>
          <p:cNvGraphicFramePr/>
          <p:nvPr/>
        </p:nvGraphicFramePr>
        <p:xfrm>
          <a:off x="8339040" y="24523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2" name="Table 20"/>
          <p:cNvGraphicFramePr/>
          <p:nvPr/>
        </p:nvGraphicFramePr>
        <p:xfrm>
          <a:off x="2729880" y="24469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3" name="Table 21"/>
          <p:cNvGraphicFramePr/>
          <p:nvPr/>
        </p:nvGraphicFramePr>
        <p:xfrm>
          <a:off x="9686160" y="38995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4" name="Table 22"/>
          <p:cNvGraphicFramePr/>
          <p:nvPr/>
        </p:nvGraphicFramePr>
        <p:xfrm>
          <a:off x="6906960" y="38995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5" name="Table 23"/>
          <p:cNvGraphicFramePr/>
          <p:nvPr/>
        </p:nvGraphicFramePr>
        <p:xfrm>
          <a:off x="4092120" y="38995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6" name="Table 24"/>
          <p:cNvGraphicFramePr/>
          <p:nvPr/>
        </p:nvGraphicFramePr>
        <p:xfrm>
          <a:off x="1292400" y="389484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?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7" name="Table 25"/>
          <p:cNvGraphicFramePr/>
          <p:nvPr/>
        </p:nvGraphicFramePr>
        <p:xfrm>
          <a:off x="10458000" y="542268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8" name="Table 26"/>
          <p:cNvGraphicFramePr/>
          <p:nvPr/>
        </p:nvGraphicFramePr>
        <p:xfrm>
          <a:off x="9011880" y="542268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9" name="Table 27"/>
          <p:cNvGraphicFramePr/>
          <p:nvPr/>
        </p:nvGraphicFramePr>
        <p:xfrm>
          <a:off x="7630560" y="542268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0" name="Table 28"/>
          <p:cNvGraphicFramePr/>
          <p:nvPr/>
        </p:nvGraphicFramePr>
        <p:xfrm>
          <a:off x="6212160" y="542700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1" name="Table 29"/>
          <p:cNvGraphicFramePr/>
          <p:nvPr/>
        </p:nvGraphicFramePr>
        <p:xfrm>
          <a:off x="4830840" y="541584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2" name="Table 30"/>
          <p:cNvGraphicFramePr/>
          <p:nvPr/>
        </p:nvGraphicFramePr>
        <p:xfrm>
          <a:off x="3412440" y="541584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3" name="Table 31"/>
          <p:cNvGraphicFramePr/>
          <p:nvPr/>
        </p:nvGraphicFramePr>
        <p:xfrm>
          <a:off x="1994040" y="54277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4" name="Table 32"/>
          <p:cNvGraphicFramePr/>
          <p:nvPr/>
        </p:nvGraphicFramePr>
        <p:xfrm>
          <a:off x="612720" y="5427720"/>
          <a:ext cx="1096920" cy="36540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36576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95" name="Straight Arrow Connector 34"/>
          <p:cNvSpPr/>
          <p:nvPr/>
        </p:nvSpPr>
        <p:spPr>
          <a:xfrm>
            <a:off x="1841040" y="4260600"/>
            <a:ext cx="701640" cy="116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Straight Arrow Connector 37"/>
          <p:cNvSpPr/>
          <p:nvPr/>
        </p:nvSpPr>
        <p:spPr>
          <a:xfrm flipH="1">
            <a:off x="1160640" y="4260600"/>
            <a:ext cx="679320" cy="116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Straight Arrow Connector 41"/>
          <p:cNvSpPr/>
          <p:nvPr/>
        </p:nvSpPr>
        <p:spPr>
          <a:xfrm>
            <a:off x="3278520" y="2812680"/>
            <a:ext cx="1361880" cy="1086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Straight Arrow Connector 45"/>
          <p:cNvSpPr/>
          <p:nvPr/>
        </p:nvSpPr>
        <p:spPr>
          <a:xfrm flipH="1">
            <a:off x="1841040" y="2812680"/>
            <a:ext cx="1437120" cy="108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Straight Arrow Connector 49"/>
          <p:cNvSpPr/>
          <p:nvPr/>
        </p:nvSpPr>
        <p:spPr>
          <a:xfrm flipH="1">
            <a:off x="3960360" y="4265280"/>
            <a:ext cx="679320" cy="1150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0" name="Straight Arrow Connector 52"/>
          <p:cNvSpPr/>
          <p:nvPr/>
        </p:nvSpPr>
        <p:spPr>
          <a:xfrm>
            <a:off x="4640760" y="4265280"/>
            <a:ext cx="738360" cy="1150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Straight Arrow Connector 57"/>
          <p:cNvSpPr/>
          <p:nvPr/>
        </p:nvSpPr>
        <p:spPr>
          <a:xfrm flipH="1">
            <a:off x="7454880" y="2818080"/>
            <a:ext cx="1431720" cy="108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Straight Arrow Connector 60"/>
          <p:cNvSpPr/>
          <p:nvPr/>
        </p:nvSpPr>
        <p:spPr>
          <a:xfrm>
            <a:off x="8887680" y="2818080"/>
            <a:ext cx="1347120" cy="108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3" name="Straight Arrow Connector 63"/>
          <p:cNvSpPr/>
          <p:nvPr/>
        </p:nvSpPr>
        <p:spPr>
          <a:xfrm flipH="1">
            <a:off x="6760080" y="4265280"/>
            <a:ext cx="694440" cy="116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Straight Arrow Connector 67"/>
          <p:cNvSpPr/>
          <p:nvPr/>
        </p:nvSpPr>
        <p:spPr>
          <a:xfrm>
            <a:off x="7455600" y="4265280"/>
            <a:ext cx="722880" cy="115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Straight Arrow Connector 70"/>
          <p:cNvSpPr/>
          <p:nvPr/>
        </p:nvSpPr>
        <p:spPr>
          <a:xfrm flipH="1">
            <a:off x="3277800" y="1151280"/>
            <a:ext cx="2801880" cy="1295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6" name="Straight Arrow Connector 73"/>
          <p:cNvSpPr/>
          <p:nvPr/>
        </p:nvSpPr>
        <p:spPr>
          <a:xfrm>
            <a:off x="6080760" y="1151280"/>
            <a:ext cx="2806560" cy="1300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Straight Arrow Connector 76"/>
          <p:cNvSpPr/>
          <p:nvPr/>
        </p:nvSpPr>
        <p:spPr>
          <a:xfrm flipH="1">
            <a:off x="9560520" y="4265280"/>
            <a:ext cx="673920" cy="115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8" name="Straight Arrow Connector 79"/>
          <p:cNvSpPr/>
          <p:nvPr/>
        </p:nvSpPr>
        <p:spPr>
          <a:xfrm>
            <a:off x="10234800" y="4265280"/>
            <a:ext cx="771120" cy="115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09" name="Table 3"/>
          <p:cNvGraphicFramePr/>
          <p:nvPr/>
        </p:nvGraphicFramePr>
        <p:xfrm>
          <a:off x="401400" y="703080"/>
          <a:ext cx="1096920" cy="27396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0" name="Table 33"/>
          <p:cNvGraphicFramePr/>
          <p:nvPr/>
        </p:nvGraphicFramePr>
        <p:xfrm>
          <a:off x="401400" y="1067760"/>
          <a:ext cx="1096920" cy="27396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1" name="Table 35"/>
          <p:cNvGraphicFramePr/>
          <p:nvPr/>
        </p:nvGraphicFramePr>
        <p:xfrm>
          <a:off x="401400" y="1430640"/>
          <a:ext cx="1096920" cy="27396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2" name="Table 36"/>
          <p:cNvGraphicFramePr/>
          <p:nvPr/>
        </p:nvGraphicFramePr>
        <p:xfrm>
          <a:off x="401400" y="1795320"/>
          <a:ext cx="1096920" cy="27396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3" name="Table 38"/>
          <p:cNvGraphicFramePr/>
          <p:nvPr/>
        </p:nvGraphicFramePr>
        <p:xfrm>
          <a:off x="401400" y="2144880"/>
          <a:ext cx="1096920" cy="27396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4" name="Table 39"/>
          <p:cNvGraphicFramePr/>
          <p:nvPr/>
        </p:nvGraphicFramePr>
        <p:xfrm>
          <a:off x="401400" y="2482560"/>
          <a:ext cx="1096920" cy="27396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5" name="Table 40"/>
          <p:cNvGraphicFramePr/>
          <p:nvPr/>
        </p:nvGraphicFramePr>
        <p:xfrm>
          <a:off x="401400" y="2832120"/>
          <a:ext cx="1096920" cy="27396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0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6" name="Table 42"/>
          <p:cNvGraphicFramePr/>
          <p:nvPr/>
        </p:nvGraphicFramePr>
        <p:xfrm>
          <a:off x="401400" y="3190680"/>
          <a:ext cx="1096920" cy="273960"/>
        </p:xfrm>
        <a:graphic>
          <a:graphicData uri="http://schemas.openxmlformats.org/drawingml/2006/table">
            <a:tbl>
              <a:tblPr/>
              <a:tblGrid>
                <a:gridCol w="365760"/>
                <a:gridCol w="365760"/>
                <a:gridCol w="36576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ctr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sp>
        <p:nvSpPr>
          <p:cNvPr id="217" name="TextBox 4"/>
          <p:cNvSpPr/>
          <p:nvPr/>
        </p:nvSpPr>
        <p:spPr>
          <a:xfrm>
            <a:off x="324000" y="273600"/>
            <a:ext cx="118548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rgbClr val="ff0000"/>
                </a:solidFill>
                <a:latin typeface="Century Gothic"/>
              </a:rPr>
              <a:t>Output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1" dur="indefinite" restart="never" nodeType="tmRoot">
          <p:childTnLst>
            <p:seq>
              <p:cTn id="132" dur="indefinite" nodeType="mainSeq">
                <p:childTnLst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Box 1"/>
          <p:cNvSpPr/>
          <p:nvPr/>
        </p:nvSpPr>
        <p:spPr>
          <a:xfrm rot="20839800">
            <a:off x="-982440" y="2355480"/>
            <a:ext cx="1313676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ff0000"/>
                </a:solidFill>
                <a:latin typeface="Century Gothic"/>
              </a:rPr>
              <a:t>We are not limited to only Binary-Strings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19" name="TextBox 2"/>
          <p:cNvSpPr/>
          <p:nvPr/>
        </p:nvSpPr>
        <p:spPr>
          <a:xfrm rot="1767600">
            <a:off x="4432320" y="2540520"/>
            <a:ext cx="3102840" cy="446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8700" spc="-1" strike="noStrike">
                <a:solidFill>
                  <a:srgbClr val="ff0000"/>
                </a:solidFill>
                <a:latin typeface="Century Gothic"/>
              </a:rPr>
              <a:t>!!</a:t>
            </a:r>
            <a:endParaRPr b="0" lang="en-US" sz="287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27" dur="indefinite" restart="never" nodeType="tmRoot">
          <p:childTnLst>
            <p:seq>
              <p:cTn id="328" dur="indefinite" nodeType="mainSeq">
                <p:childTnLst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nodeType="clickEffect" fill="hold" presetClass="entr" presetID="8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amond(in)" transition="in">
                                      <p:cBhvr additive="repl">
                                        <p:cTn id="333" dur="2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Box 1"/>
          <p:cNvSpPr/>
          <p:nvPr/>
        </p:nvSpPr>
        <p:spPr>
          <a:xfrm>
            <a:off x="1380600" y="2391480"/>
            <a:ext cx="920772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002060"/>
                </a:solidFill>
                <a:latin typeface="Century Gothic"/>
              </a:rPr>
              <a:t>k-Ary Strings</a:t>
            </a:r>
            <a:endParaRPr b="0" lang="en-US" sz="9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Box 1"/>
          <p:cNvSpPr/>
          <p:nvPr/>
        </p:nvSpPr>
        <p:spPr>
          <a:xfrm>
            <a:off x="844200" y="1846440"/>
            <a:ext cx="10831680" cy="313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000" spc="-1" strike="noStrike" u="sng">
                <a:solidFill>
                  <a:srgbClr val="002060"/>
                </a:solidFill>
                <a:uFillTx/>
                <a:latin typeface="Century Gothic"/>
              </a:rPr>
              <a:t>k-Ary</a:t>
            </a:r>
            <a:r>
              <a:rPr b="0" lang="en-US" sz="4000" spc="-1" strike="noStrike">
                <a:solidFill>
                  <a:srgbClr val="002060"/>
                </a:solidFill>
                <a:latin typeface="Century Gothic"/>
              </a:rPr>
              <a:t> strings are created by combinations of elements chosen by a set that contains k-distinct elements (objects, numbers, strings, arrays, matrices, trees, DS, etc).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Box 1"/>
          <p:cNvSpPr/>
          <p:nvPr/>
        </p:nvSpPr>
        <p:spPr>
          <a:xfrm>
            <a:off x="-28800" y="281520"/>
            <a:ext cx="56538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7e1233"/>
                </a:solidFill>
                <a:latin typeface="Century Gothic"/>
              </a:rPr>
              <a:t>Code representation: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23" name="TextBox 2"/>
          <p:cNvSpPr/>
          <p:nvPr/>
        </p:nvSpPr>
        <p:spPr>
          <a:xfrm>
            <a:off x="833400" y="1450800"/>
            <a:ext cx="6163920" cy="484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function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i="1" lang="en-US" sz="2400" spc="-1" strike="noStrike">
                <a:solidFill>
                  <a:srgbClr val="000000"/>
                </a:solidFill>
                <a:latin typeface="Century Gothic"/>
              </a:rPr>
              <a:t>kAry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(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0" lang="en-US" sz="2400" spc="-1" strike="noStrike">
                <a:solidFill>
                  <a:srgbClr val="ef53a5"/>
                </a:solidFill>
                <a:latin typeface="Century Gothic"/>
              </a:rPr>
              <a:t>,</a:t>
            </a:r>
            <a:r>
              <a:rPr b="1" lang="en-US" sz="2400" spc="-1" strike="noStrike">
                <a:solidFill>
                  <a:srgbClr val="651beb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be3c1a"/>
                </a:solidFill>
                <a:latin typeface="Century Gothic"/>
              </a:rPr>
              <a:t>n</a:t>
            </a:r>
            <a:r>
              <a:rPr b="0" lang="en-US" sz="2400" spc="-1" strike="noStrike">
                <a:solidFill>
                  <a:srgbClr val="ef53a5"/>
                </a:solidFill>
                <a:latin typeface="Century Gothic"/>
              </a:rPr>
              <a:t>,</a:t>
            </a:r>
            <a:r>
              <a:rPr b="0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i="1" lang="en-US" sz="2400" spc="-1" strike="noStrike">
                <a:solidFill>
                  <a:srgbClr val="595959"/>
                </a:solidFill>
                <a:latin typeface="Century Gothic"/>
              </a:rPr>
              <a:t>Array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,</a:t>
            </a:r>
            <a:r>
              <a:rPr b="1" lang="en-US" sz="2400" spc="-1" strike="noStrike">
                <a:solidFill>
                  <a:srgbClr val="00b0f0"/>
                </a:solidFill>
                <a:latin typeface="Century Gothic"/>
              </a:rPr>
              <a:t> k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,</a:t>
            </a:r>
            <a:r>
              <a:rPr b="1" i="1" lang="en-US" sz="2400" spc="-1" strike="noStrike">
                <a:solidFill>
                  <a:srgbClr val="595959"/>
                </a:solidFill>
                <a:latin typeface="Century Gothic"/>
              </a:rPr>
              <a:t> </a:t>
            </a:r>
            <a:r>
              <a:rPr b="1" i="1" lang="en-US" sz="2400" spc="-1" strike="noStrike">
                <a:solidFill>
                  <a:srgbClr val="860d4c"/>
                </a:solidFill>
                <a:latin typeface="Century Gothic"/>
              </a:rPr>
              <a:t>Basket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if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ff0000"/>
                </a:solidFill>
                <a:latin typeface="Century Gothic"/>
              </a:rPr>
              <a:t>==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be3c1a"/>
                </a:solidFill>
                <a:latin typeface="Century Gothic"/>
              </a:rPr>
              <a:t>n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then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i="1" lang="en-US" sz="2400" spc="-1" strike="noStrike">
                <a:solidFill>
                  <a:srgbClr val="00b050"/>
                </a:solidFill>
                <a:latin typeface="Century Gothic"/>
              </a:rPr>
              <a:t>print</a:t>
            </a:r>
            <a:r>
              <a:rPr b="0" lang="en-US" sz="2400" spc="-1" strike="noStrike">
                <a:solidFill>
                  <a:srgbClr val="000000"/>
                </a:solidFill>
                <a:latin typeface="Century Gothic"/>
              </a:rPr>
              <a:t>(</a:t>
            </a:r>
            <a:r>
              <a:rPr b="1" i="1" lang="en-US" sz="2400" spc="-1" strike="noStrike">
                <a:solidFill>
                  <a:srgbClr val="3b3b3b"/>
                </a:solidFill>
                <a:latin typeface="Century Gothic"/>
              </a:rPr>
              <a:t>Array</a:t>
            </a:r>
            <a:r>
              <a:rPr b="0" lang="en-US" sz="2400" spc="-1" strike="noStrike">
                <a:solidFill>
                  <a:srgbClr val="000000"/>
                </a:solidFill>
                <a:latin typeface="Century Gothic"/>
              </a:rPr>
              <a:t>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return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end if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	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for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(</a:t>
            </a:r>
            <a:r>
              <a:rPr b="1" lang="en-US" sz="2400" spc="-1" strike="noStrike">
                <a:solidFill>
                  <a:srgbClr val="00b050"/>
                </a:solidFill>
                <a:latin typeface="Century Gothic"/>
              </a:rPr>
              <a:t>l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from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ef53a5"/>
                </a:solidFill>
                <a:latin typeface="Century Gothic"/>
              </a:rPr>
              <a:t>0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to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00b0f0"/>
                </a:solidFill>
                <a:latin typeface="Century Gothic"/>
              </a:rPr>
              <a:t>k </a:t>
            </a:r>
            <a:r>
              <a:rPr b="1" lang="en-US" sz="2400" spc="-1" strike="noStrike">
                <a:solidFill>
                  <a:srgbClr val="ff0000"/>
                </a:solidFill>
                <a:latin typeface="Century Gothic"/>
              </a:rPr>
              <a:t>-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ef53a5"/>
                </a:solidFill>
                <a:latin typeface="Century Gothic"/>
              </a:rPr>
              <a:t>1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step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ef53a5"/>
                </a:solidFill>
                <a:latin typeface="Century Gothic"/>
              </a:rPr>
              <a:t>1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)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i="1" lang="en-US" sz="2400" spc="-1" strike="noStrike">
                <a:solidFill>
                  <a:srgbClr val="3b3b3b"/>
                </a:solidFill>
                <a:latin typeface="Century Gothic"/>
              </a:rPr>
              <a:t>Array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[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] </a:t>
            </a:r>
            <a:r>
              <a:rPr b="1" lang="en-US" sz="2400" spc="-1" strike="noStrike">
                <a:solidFill>
                  <a:srgbClr val="ff0000"/>
                </a:solidFill>
                <a:latin typeface="Wingdings"/>
              </a:rPr>
              <a:t></a:t>
            </a:r>
            <a:r>
              <a:rPr b="1" lang="en-US" sz="2400" spc="-1" strike="noStrike">
                <a:solidFill>
                  <a:srgbClr val="ff0000"/>
                </a:solidFill>
                <a:latin typeface="Century Gothic"/>
              </a:rPr>
              <a:t> </a:t>
            </a:r>
            <a:r>
              <a:rPr b="1" i="1" lang="en-US" sz="2400" spc="-1" strike="noStrike">
                <a:solidFill>
                  <a:srgbClr val="7e1233"/>
                </a:solidFill>
                <a:latin typeface="Century Gothic"/>
              </a:rPr>
              <a:t>Basket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[</a:t>
            </a:r>
            <a:r>
              <a:rPr b="1" lang="en-US" sz="2400" spc="-1" strike="noStrike">
                <a:solidFill>
                  <a:srgbClr val="00b050"/>
                </a:solidFill>
                <a:latin typeface="Century Gothic"/>
              </a:rPr>
              <a:t>l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]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	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	</a:t>
            </a:r>
            <a:r>
              <a:rPr b="1" i="1" lang="en-US" sz="2400" spc="-1" strike="noStrike">
                <a:solidFill>
                  <a:srgbClr val="000000"/>
                </a:solidFill>
                <a:latin typeface="Century Gothic"/>
              </a:rPr>
              <a:t>kAry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(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ff0000"/>
                </a:solidFill>
                <a:latin typeface="Century Gothic"/>
              </a:rPr>
              <a:t>+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ef53a5"/>
                </a:solidFill>
                <a:latin typeface="Century Gothic"/>
              </a:rPr>
              <a:t>1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,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be3c1a"/>
                </a:solidFill>
                <a:latin typeface="Century Gothic"/>
              </a:rPr>
              <a:t>n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,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00b0f0"/>
                </a:solidFill>
                <a:latin typeface="Century Gothic"/>
              </a:rPr>
              <a:t>k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,</a:t>
            </a:r>
            <a:r>
              <a:rPr b="1" i="1" lang="en-US" sz="2400" spc="-1" strike="noStrike">
                <a:solidFill>
                  <a:srgbClr val="595959"/>
                </a:solidFill>
                <a:latin typeface="Century Gothic"/>
              </a:rPr>
              <a:t> </a:t>
            </a:r>
            <a:r>
              <a:rPr b="1" i="1" lang="en-US" sz="2400" spc="-1" strike="noStrike">
                <a:solidFill>
                  <a:srgbClr val="860d4c"/>
                </a:solidFill>
                <a:latin typeface="Century Gothic"/>
              </a:rPr>
              <a:t>Basket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ff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end loop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	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end function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24" name="Straight Arrow Connector 4"/>
          <p:cNvSpPr/>
          <p:nvPr/>
        </p:nvSpPr>
        <p:spPr>
          <a:xfrm flipH="1">
            <a:off x="5262120" y="4554360"/>
            <a:ext cx="2791440" cy="52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5" name="TextBox 6"/>
          <p:cNvSpPr/>
          <p:nvPr/>
        </p:nvSpPr>
        <p:spPr>
          <a:xfrm>
            <a:off x="8053920" y="3646440"/>
            <a:ext cx="3375720" cy="1796040"/>
          </a:xfrm>
          <a:prstGeom prst="rect">
            <a:avLst/>
          </a:prstGeom>
          <a:noFill/>
          <a:ln w="762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800" spc="-1" strike="noStrike">
                <a:solidFill>
                  <a:srgbClr val="ff0000"/>
                </a:solidFill>
                <a:latin typeface="Century Gothic"/>
              </a:rPr>
              <a:t>Changing Array element to 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800" spc="-1" strike="noStrike">
                <a:solidFill>
                  <a:srgbClr val="ff0000"/>
                </a:solidFill>
                <a:latin typeface="Century Gothic"/>
              </a:rPr>
              <a:t>every possible Basket element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26" name="Straight Arrow Connector 8"/>
          <p:cNvSpPr/>
          <p:nvPr/>
        </p:nvSpPr>
        <p:spPr>
          <a:xfrm flipH="1" flipV="1">
            <a:off x="3111840" y="5257440"/>
            <a:ext cx="1951560" cy="503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00b05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Oval 10"/>
          <p:cNvSpPr/>
          <p:nvPr/>
        </p:nvSpPr>
        <p:spPr>
          <a:xfrm>
            <a:off x="2110320" y="4358160"/>
            <a:ext cx="3151440" cy="495000"/>
          </a:xfrm>
          <a:prstGeom prst="ellipse">
            <a:avLst/>
          </a:prstGeom>
          <a:noFill/>
          <a:ln cap="rnd" w="57150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8" name="TextBox 14"/>
          <p:cNvSpPr/>
          <p:nvPr/>
        </p:nvSpPr>
        <p:spPr>
          <a:xfrm>
            <a:off x="4893840" y="5508720"/>
            <a:ext cx="3180240" cy="577080"/>
          </a:xfrm>
          <a:prstGeom prst="rect">
            <a:avLst/>
          </a:prstGeom>
          <a:noFill/>
          <a:ln w="57150">
            <a:solidFill>
              <a:srgbClr val="00b05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00b050"/>
                </a:solidFill>
                <a:latin typeface="Century Gothic"/>
              </a:rPr>
              <a:t>Backtracking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29" name="Straight Arrow Connector 17"/>
          <p:cNvSpPr/>
          <p:nvPr/>
        </p:nvSpPr>
        <p:spPr>
          <a:xfrm flipH="1">
            <a:off x="5961240" y="802080"/>
            <a:ext cx="2092320" cy="640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b31166">
                <a:lumMod val="75000"/>
              </a:srgbClr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0" name="TextBox 19"/>
          <p:cNvSpPr/>
          <p:nvPr/>
        </p:nvSpPr>
        <p:spPr>
          <a:xfrm>
            <a:off x="5886720" y="279000"/>
            <a:ext cx="4334040" cy="516240"/>
          </a:xfrm>
          <a:prstGeom prst="rect">
            <a:avLst/>
          </a:prstGeom>
          <a:noFill/>
          <a:ln w="57150">
            <a:solidFill>
              <a:srgbClr val="b31166">
                <a:lumMod val="75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800" spc="-1" strike="noStrike">
                <a:solidFill>
                  <a:srgbClr val="860d4c"/>
                </a:solidFill>
                <a:latin typeface="Century Gothic"/>
              </a:rPr>
              <a:t>Contains the choices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31" name="Oval 23"/>
          <p:cNvSpPr/>
          <p:nvPr/>
        </p:nvSpPr>
        <p:spPr>
          <a:xfrm>
            <a:off x="5262120" y="1457280"/>
            <a:ext cx="1221480" cy="446400"/>
          </a:xfrm>
          <a:prstGeom prst="ellipse">
            <a:avLst/>
          </a:prstGeom>
          <a:noFill/>
          <a:ln cap="rnd" w="38100">
            <a:solidFill>
              <a:srgbClr val="840c4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2" name="TextBox 26"/>
          <p:cNvSpPr/>
          <p:nvPr/>
        </p:nvSpPr>
        <p:spPr>
          <a:xfrm>
            <a:off x="5547600" y="2690280"/>
            <a:ext cx="2444400" cy="516240"/>
          </a:xfrm>
          <a:prstGeom prst="rect">
            <a:avLst/>
          </a:prstGeom>
          <a:noFill/>
          <a:ln w="57150">
            <a:solidFill>
              <a:srgbClr val="00b0f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800" spc="-1" strike="noStrike">
                <a:solidFill>
                  <a:srgbClr val="00b0f0"/>
                </a:solidFill>
                <a:latin typeface="Century Gothic"/>
              </a:rPr>
              <a:t>Basket size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33" name="Straight Arrow Connector 28"/>
          <p:cNvSpPr/>
          <p:nvPr/>
        </p:nvSpPr>
        <p:spPr>
          <a:xfrm flipH="1" flipV="1">
            <a:off x="5063760" y="1904040"/>
            <a:ext cx="1705320" cy="786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00b0f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34" dur="indefinite" restart="never" nodeType="tmRoot">
          <p:childTnLst>
            <p:seq>
              <p:cTn id="335" dur="indefinite" nodeType="mainSeq">
                <p:childTnLst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4" fill="hold">
                      <p:stCondLst>
                        <p:cond delay="indefinite"/>
                      </p:stCondLst>
                      <p:childTnLst>
                        <p:par>
                          <p:cTn id="345" fill="hold">
                            <p:stCondLst>
                              <p:cond delay="0"/>
                            </p:stCondLst>
                            <p:childTnLst>
                              <p:par>
                                <p:cTn id="34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8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0" fill="hold">
                      <p:stCondLst>
                        <p:cond delay="indefinite"/>
                      </p:stCondLst>
                      <p:childTnLst>
                        <p:par>
                          <p:cTn id="351" fill="hold">
                            <p:stCondLst>
                              <p:cond delay="0"/>
                            </p:stCondLst>
                            <p:childTnLst>
                              <p:par>
                                <p:cTn id="35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4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8" fill="hold">
                      <p:stCondLst>
                        <p:cond delay="indefinite"/>
                      </p:stCondLst>
                      <p:childTnLst>
                        <p:par>
                          <p:cTn id="359" fill="hold">
                            <p:stCondLst>
                              <p:cond delay="0"/>
                            </p:stCondLst>
                            <p:childTnLst>
                              <p:par>
                                <p:cTn id="36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38"/>
          <p:cNvSpPr/>
          <p:nvPr/>
        </p:nvSpPr>
        <p:spPr>
          <a:xfrm>
            <a:off x="50760" y="210960"/>
            <a:ext cx="173124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590833"/>
                </a:solidFill>
                <a:latin typeface="Century Gothic"/>
              </a:rPr>
              <a:t>Let n = 2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35" name="TextBox 39"/>
          <p:cNvSpPr/>
          <p:nvPr/>
        </p:nvSpPr>
        <p:spPr>
          <a:xfrm>
            <a:off x="-74160" y="672840"/>
            <a:ext cx="30067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590833"/>
                </a:solidFill>
                <a:latin typeface="Century Gothic"/>
              </a:rPr>
              <a:t>Let Basket = {a, b, c}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590833"/>
                </a:solidFill>
                <a:latin typeface="Century Gothic"/>
              </a:rPr>
              <a:t>k = 3</a:t>
            </a:r>
            <a:endParaRPr b="0" lang="en-US" sz="1800" spc="-1" strike="noStrike">
              <a:latin typeface="Arial"/>
            </a:endParaRPr>
          </a:p>
        </p:txBody>
      </p:sp>
      <p:graphicFrame>
        <p:nvGraphicFramePr>
          <p:cNvPr id="236" name="Table 40"/>
          <p:cNvGraphicFramePr/>
          <p:nvPr/>
        </p:nvGraphicFramePr>
        <p:xfrm>
          <a:off x="5471640" y="181080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37" name="Table 42"/>
          <p:cNvGraphicFramePr/>
          <p:nvPr/>
        </p:nvGraphicFramePr>
        <p:xfrm>
          <a:off x="9052920" y="346536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38" name="Table 43"/>
          <p:cNvGraphicFramePr/>
          <p:nvPr/>
        </p:nvGraphicFramePr>
        <p:xfrm>
          <a:off x="5471640" y="346536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39" name="Table 44"/>
          <p:cNvGraphicFramePr/>
          <p:nvPr/>
        </p:nvGraphicFramePr>
        <p:xfrm>
          <a:off x="1890000" y="346536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0" name="Table 45"/>
          <p:cNvGraphicFramePr/>
          <p:nvPr/>
        </p:nvGraphicFramePr>
        <p:xfrm>
          <a:off x="2983680" y="501588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1" name="Table 46"/>
          <p:cNvGraphicFramePr/>
          <p:nvPr/>
        </p:nvGraphicFramePr>
        <p:xfrm>
          <a:off x="1890000" y="501588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2" name="Table 47"/>
          <p:cNvGraphicFramePr/>
          <p:nvPr/>
        </p:nvGraphicFramePr>
        <p:xfrm>
          <a:off x="796680" y="501588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3" name="Table 48"/>
          <p:cNvGraphicFramePr/>
          <p:nvPr/>
        </p:nvGraphicFramePr>
        <p:xfrm>
          <a:off x="6565320" y="501588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4" name="Table 49"/>
          <p:cNvGraphicFramePr/>
          <p:nvPr/>
        </p:nvGraphicFramePr>
        <p:xfrm>
          <a:off x="5471640" y="501588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5" name="Table 50"/>
          <p:cNvGraphicFramePr/>
          <p:nvPr/>
        </p:nvGraphicFramePr>
        <p:xfrm>
          <a:off x="4377960" y="501588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6" name="Table 51"/>
          <p:cNvGraphicFramePr/>
          <p:nvPr/>
        </p:nvGraphicFramePr>
        <p:xfrm>
          <a:off x="10146600" y="50324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7" name="Table 52"/>
          <p:cNvGraphicFramePr/>
          <p:nvPr/>
        </p:nvGraphicFramePr>
        <p:xfrm>
          <a:off x="9052920" y="50324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48" name="Table 53"/>
          <p:cNvGraphicFramePr/>
          <p:nvPr/>
        </p:nvGraphicFramePr>
        <p:xfrm>
          <a:off x="7959240" y="50324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49" name="Straight Arrow Connector 55"/>
          <p:cNvSpPr/>
          <p:nvPr/>
        </p:nvSpPr>
        <p:spPr>
          <a:xfrm flipH="1">
            <a:off x="2191320" y="2115360"/>
            <a:ext cx="3580920" cy="134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Straight Arrow Connector 58"/>
          <p:cNvSpPr/>
          <p:nvPr/>
        </p:nvSpPr>
        <p:spPr>
          <a:xfrm>
            <a:off x="5773320" y="2115360"/>
            <a:ext cx="360" cy="134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1" name="Straight Arrow Connector 61"/>
          <p:cNvSpPr/>
          <p:nvPr/>
        </p:nvSpPr>
        <p:spPr>
          <a:xfrm>
            <a:off x="5773320" y="2115360"/>
            <a:ext cx="3580920" cy="134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2" name="Straight Arrow Connector 64"/>
          <p:cNvSpPr/>
          <p:nvPr/>
        </p:nvSpPr>
        <p:spPr>
          <a:xfrm flipH="1">
            <a:off x="1097640" y="3770280"/>
            <a:ext cx="109332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Straight Arrow Connector 67"/>
          <p:cNvSpPr/>
          <p:nvPr/>
        </p:nvSpPr>
        <p:spPr>
          <a:xfrm>
            <a:off x="2190600" y="3770280"/>
            <a:ext cx="72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Straight Arrow Connector 70"/>
          <p:cNvSpPr/>
          <p:nvPr/>
        </p:nvSpPr>
        <p:spPr>
          <a:xfrm>
            <a:off x="2190600" y="3770280"/>
            <a:ext cx="109440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Straight Arrow Connector 73"/>
          <p:cNvSpPr/>
          <p:nvPr/>
        </p:nvSpPr>
        <p:spPr>
          <a:xfrm flipH="1">
            <a:off x="4679640" y="3753720"/>
            <a:ext cx="1092240" cy="126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Straight Arrow Connector 76"/>
          <p:cNvSpPr/>
          <p:nvPr/>
        </p:nvSpPr>
        <p:spPr>
          <a:xfrm>
            <a:off x="5772240" y="3770280"/>
            <a:ext cx="72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Straight Arrow Connector 79"/>
          <p:cNvSpPr/>
          <p:nvPr/>
        </p:nvSpPr>
        <p:spPr>
          <a:xfrm>
            <a:off x="5772240" y="3737160"/>
            <a:ext cx="1094400" cy="1278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Straight Arrow Connector 82"/>
          <p:cNvSpPr/>
          <p:nvPr/>
        </p:nvSpPr>
        <p:spPr>
          <a:xfrm flipH="1">
            <a:off x="8260560" y="3770280"/>
            <a:ext cx="1092600" cy="126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Straight Arrow Connector 85"/>
          <p:cNvSpPr/>
          <p:nvPr/>
        </p:nvSpPr>
        <p:spPr>
          <a:xfrm>
            <a:off x="9354600" y="3786840"/>
            <a:ext cx="36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Straight Arrow Connector 87"/>
          <p:cNvSpPr/>
          <p:nvPr/>
        </p:nvSpPr>
        <p:spPr>
          <a:xfrm>
            <a:off x="9354240" y="3786840"/>
            <a:ext cx="109368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TextBox 92"/>
          <p:cNvSpPr/>
          <p:nvPr/>
        </p:nvSpPr>
        <p:spPr>
          <a:xfrm>
            <a:off x="8574120" y="391320"/>
            <a:ext cx="163476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i="1" lang="en-US" sz="4000" spc="-1" strike="noStrike">
                <a:solidFill>
                  <a:srgbClr val="404040"/>
                </a:solidFill>
                <a:latin typeface="Century Gothic"/>
              </a:rPr>
              <a:t>O</a:t>
            </a:r>
            <a:r>
              <a:rPr b="0" i="1" lang="en-US" sz="4000" spc="-1" strike="noStrike">
                <a:solidFill>
                  <a:srgbClr val="002060"/>
                </a:solidFill>
                <a:latin typeface="Century Gothic"/>
              </a:rPr>
              <a:t>(</a:t>
            </a:r>
            <a:r>
              <a:rPr b="1" i="1" lang="en-US" sz="4000" spc="-1" strike="noStrike">
                <a:solidFill>
                  <a:srgbClr val="00b050"/>
                </a:solidFill>
                <a:latin typeface="Century Gothic"/>
              </a:rPr>
              <a:t>n</a:t>
            </a:r>
            <a:r>
              <a:rPr b="1" i="1" lang="en-US" sz="4000" spc="-1" strike="noStrike">
                <a:solidFill>
                  <a:srgbClr val="ff0000"/>
                </a:solidFill>
                <a:latin typeface="Century Gothic"/>
              </a:rPr>
              <a:t>*</a:t>
            </a:r>
            <a:r>
              <a:rPr b="0" i="1" lang="en-US" sz="4000" spc="-1" strike="noStrike">
                <a:solidFill>
                  <a:srgbClr val="002060"/>
                </a:solidFill>
                <a:latin typeface="Century Gothic"/>
              </a:rPr>
              <a:t>)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62" name="Straight Arrow Connector 93"/>
          <p:cNvSpPr/>
          <p:nvPr/>
        </p:nvSpPr>
        <p:spPr>
          <a:xfrm flipH="1" flipV="1">
            <a:off x="9231840" y="979920"/>
            <a:ext cx="1281600" cy="757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00b05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" name="TextBox 94"/>
          <p:cNvSpPr/>
          <p:nvPr/>
        </p:nvSpPr>
        <p:spPr>
          <a:xfrm>
            <a:off x="9266040" y="1737720"/>
            <a:ext cx="2496240" cy="516240"/>
          </a:xfrm>
          <a:prstGeom prst="rect">
            <a:avLst/>
          </a:prstGeom>
          <a:noFill/>
          <a:ln w="38100">
            <a:solidFill>
              <a:srgbClr val="00b05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800" spc="-1" strike="noStrike">
                <a:solidFill>
                  <a:srgbClr val="00b050"/>
                </a:solidFill>
                <a:latin typeface="Century Gothic"/>
              </a:rPr>
              <a:t>n </a:t>
            </a:r>
            <a:r>
              <a:rPr b="1" lang="en-US" sz="2800" spc="-1" strike="noStrike">
                <a:solidFill>
                  <a:srgbClr val="00b050"/>
                </a:solidFill>
                <a:latin typeface="Wingdings"/>
              </a:rPr>
              <a:t></a:t>
            </a:r>
            <a:r>
              <a:rPr b="1" lang="en-US" sz="2800" spc="-1" strike="noStrike">
                <a:solidFill>
                  <a:srgbClr val="00b050"/>
                </a:solidFill>
                <a:latin typeface="Century Gothic"/>
              </a:rPr>
              <a:t> printing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Box 38"/>
          <p:cNvSpPr/>
          <p:nvPr/>
        </p:nvSpPr>
        <p:spPr>
          <a:xfrm>
            <a:off x="8667000" y="745560"/>
            <a:ext cx="173124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590833"/>
                </a:solidFill>
                <a:latin typeface="Century Gothic"/>
              </a:rPr>
              <a:t>Let n = 2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65" name="TextBox 39"/>
          <p:cNvSpPr/>
          <p:nvPr/>
        </p:nvSpPr>
        <p:spPr>
          <a:xfrm>
            <a:off x="8542080" y="1281240"/>
            <a:ext cx="30067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590833"/>
                </a:solidFill>
                <a:latin typeface="Century Gothic"/>
              </a:rPr>
              <a:t>Let Basket = {a, b, c}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590833"/>
                </a:solidFill>
                <a:latin typeface="Century Gothic"/>
              </a:rPr>
              <a:t>k = 3</a:t>
            </a:r>
            <a:endParaRPr b="0" lang="en-US" sz="1800" spc="-1" strike="noStrike">
              <a:latin typeface="Arial"/>
            </a:endParaRPr>
          </a:p>
        </p:txBody>
      </p:sp>
      <p:graphicFrame>
        <p:nvGraphicFramePr>
          <p:cNvPr id="266" name="Table 40"/>
          <p:cNvGraphicFramePr/>
          <p:nvPr/>
        </p:nvGraphicFramePr>
        <p:xfrm>
          <a:off x="6319800" y="216360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67" name="Table 42"/>
          <p:cNvGraphicFramePr/>
          <p:nvPr/>
        </p:nvGraphicFramePr>
        <p:xfrm>
          <a:off x="9901440" y="381852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68" name="Table 43"/>
          <p:cNvGraphicFramePr/>
          <p:nvPr/>
        </p:nvGraphicFramePr>
        <p:xfrm>
          <a:off x="6319800" y="381852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69" name="Table 44"/>
          <p:cNvGraphicFramePr/>
          <p:nvPr/>
        </p:nvGraphicFramePr>
        <p:xfrm>
          <a:off x="2738520" y="381852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?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0" name="Table 45"/>
          <p:cNvGraphicFramePr/>
          <p:nvPr/>
        </p:nvGraphicFramePr>
        <p:xfrm>
          <a:off x="3832200" y="53690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1" name="Table 46"/>
          <p:cNvGraphicFramePr/>
          <p:nvPr/>
        </p:nvGraphicFramePr>
        <p:xfrm>
          <a:off x="2738520" y="53690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2" name="Table 47"/>
          <p:cNvGraphicFramePr/>
          <p:nvPr/>
        </p:nvGraphicFramePr>
        <p:xfrm>
          <a:off x="1644840" y="53690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3" name="Table 48"/>
          <p:cNvGraphicFramePr/>
          <p:nvPr/>
        </p:nvGraphicFramePr>
        <p:xfrm>
          <a:off x="7413480" y="53690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4" name="Table 49"/>
          <p:cNvGraphicFramePr/>
          <p:nvPr/>
        </p:nvGraphicFramePr>
        <p:xfrm>
          <a:off x="6319800" y="53690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5" name="Table 50"/>
          <p:cNvGraphicFramePr/>
          <p:nvPr/>
        </p:nvGraphicFramePr>
        <p:xfrm>
          <a:off x="5226120" y="53690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6" name="Table 51"/>
          <p:cNvGraphicFramePr/>
          <p:nvPr/>
        </p:nvGraphicFramePr>
        <p:xfrm>
          <a:off x="10994760" y="53852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7" name="Table 52"/>
          <p:cNvGraphicFramePr/>
          <p:nvPr/>
        </p:nvGraphicFramePr>
        <p:xfrm>
          <a:off x="9901440" y="53852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78" name="Table 53"/>
          <p:cNvGraphicFramePr/>
          <p:nvPr/>
        </p:nvGraphicFramePr>
        <p:xfrm>
          <a:off x="8807760" y="53852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000000"/>
                      </a:solidFill>
                    </a:lnL>
                    <a:lnR w="56880">
                      <a:solidFill>
                        <a:srgbClr val="000000"/>
                      </a:solidFill>
                    </a:lnR>
                    <a:lnT w="56880">
                      <a:solidFill>
                        <a:srgbClr val="000000"/>
                      </a:solidFill>
                    </a:lnT>
                    <a:lnB w="56880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79" name="Straight Arrow Connector 55"/>
          <p:cNvSpPr/>
          <p:nvPr/>
        </p:nvSpPr>
        <p:spPr>
          <a:xfrm flipH="1">
            <a:off x="3039480" y="2468520"/>
            <a:ext cx="3580920" cy="134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0" name="Straight Arrow Connector 58"/>
          <p:cNvSpPr/>
          <p:nvPr/>
        </p:nvSpPr>
        <p:spPr>
          <a:xfrm>
            <a:off x="6621480" y="2468520"/>
            <a:ext cx="360" cy="134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Straight Arrow Connector 61"/>
          <p:cNvSpPr/>
          <p:nvPr/>
        </p:nvSpPr>
        <p:spPr>
          <a:xfrm>
            <a:off x="6621480" y="2468520"/>
            <a:ext cx="3580920" cy="134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Straight Arrow Connector 64"/>
          <p:cNvSpPr/>
          <p:nvPr/>
        </p:nvSpPr>
        <p:spPr>
          <a:xfrm flipH="1">
            <a:off x="1945800" y="4123080"/>
            <a:ext cx="109332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3" name="Straight Arrow Connector 67"/>
          <p:cNvSpPr/>
          <p:nvPr/>
        </p:nvSpPr>
        <p:spPr>
          <a:xfrm>
            <a:off x="3039120" y="4123080"/>
            <a:ext cx="72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4" name="Straight Arrow Connector 70"/>
          <p:cNvSpPr/>
          <p:nvPr/>
        </p:nvSpPr>
        <p:spPr>
          <a:xfrm>
            <a:off x="3039120" y="4123080"/>
            <a:ext cx="109440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Straight Arrow Connector 73"/>
          <p:cNvSpPr/>
          <p:nvPr/>
        </p:nvSpPr>
        <p:spPr>
          <a:xfrm flipH="1">
            <a:off x="5528160" y="4106520"/>
            <a:ext cx="1092240" cy="126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Straight Arrow Connector 76"/>
          <p:cNvSpPr/>
          <p:nvPr/>
        </p:nvSpPr>
        <p:spPr>
          <a:xfrm>
            <a:off x="6620400" y="4123080"/>
            <a:ext cx="72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Straight Arrow Connector 79"/>
          <p:cNvSpPr/>
          <p:nvPr/>
        </p:nvSpPr>
        <p:spPr>
          <a:xfrm>
            <a:off x="6620400" y="4090320"/>
            <a:ext cx="1094400" cy="1278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8" name="Straight Arrow Connector 82"/>
          <p:cNvSpPr/>
          <p:nvPr/>
        </p:nvSpPr>
        <p:spPr>
          <a:xfrm flipH="1">
            <a:off x="9108720" y="4123080"/>
            <a:ext cx="1092600" cy="1261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9" name="Straight Arrow Connector 85"/>
          <p:cNvSpPr/>
          <p:nvPr/>
        </p:nvSpPr>
        <p:spPr>
          <a:xfrm>
            <a:off x="10203120" y="4139640"/>
            <a:ext cx="36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Straight Arrow Connector 87"/>
          <p:cNvSpPr/>
          <p:nvPr/>
        </p:nvSpPr>
        <p:spPr>
          <a:xfrm>
            <a:off x="10202400" y="4139640"/>
            <a:ext cx="1093680" cy="124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TextBox 1"/>
          <p:cNvSpPr/>
          <p:nvPr/>
        </p:nvSpPr>
        <p:spPr>
          <a:xfrm>
            <a:off x="414720" y="745560"/>
            <a:ext cx="11746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ff0000"/>
                </a:solidFill>
                <a:latin typeface="Century Gothic"/>
              </a:rPr>
              <a:t>Output:</a:t>
            </a:r>
            <a:endParaRPr b="0" lang="en-US" sz="1800" spc="-1" strike="noStrike">
              <a:latin typeface="Arial"/>
            </a:endParaRPr>
          </a:p>
        </p:txBody>
      </p:sp>
      <p:graphicFrame>
        <p:nvGraphicFramePr>
          <p:cNvPr id="292" name="Table 33"/>
          <p:cNvGraphicFramePr/>
          <p:nvPr/>
        </p:nvGraphicFramePr>
        <p:xfrm>
          <a:off x="700560" y="129960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3" name="Table 34"/>
          <p:cNvGraphicFramePr/>
          <p:nvPr/>
        </p:nvGraphicFramePr>
        <p:xfrm>
          <a:off x="700560" y="163656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4" name="Table 35"/>
          <p:cNvGraphicFramePr/>
          <p:nvPr/>
        </p:nvGraphicFramePr>
        <p:xfrm>
          <a:off x="700560" y="197388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5" name="Table 36"/>
          <p:cNvGraphicFramePr/>
          <p:nvPr/>
        </p:nvGraphicFramePr>
        <p:xfrm>
          <a:off x="700560" y="23162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6" name="Table 37"/>
          <p:cNvGraphicFramePr/>
          <p:nvPr/>
        </p:nvGraphicFramePr>
        <p:xfrm>
          <a:off x="700560" y="265320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7" name="Table 41"/>
          <p:cNvGraphicFramePr/>
          <p:nvPr/>
        </p:nvGraphicFramePr>
        <p:xfrm>
          <a:off x="700560" y="299016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8" name="Table 54"/>
          <p:cNvGraphicFramePr/>
          <p:nvPr/>
        </p:nvGraphicFramePr>
        <p:xfrm>
          <a:off x="700560" y="332748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99" name="Table 56"/>
          <p:cNvGraphicFramePr/>
          <p:nvPr/>
        </p:nvGraphicFramePr>
        <p:xfrm>
          <a:off x="700560" y="366444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b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0" name="Table 57"/>
          <p:cNvGraphicFramePr/>
          <p:nvPr/>
        </p:nvGraphicFramePr>
        <p:xfrm>
          <a:off x="700560" y="4001400"/>
          <a:ext cx="603000" cy="273960"/>
        </p:xfrm>
        <a:graphic>
          <a:graphicData uri="http://schemas.openxmlformats.org/drawingml/2006/table">
            <a:tbl>
              <a:tblPr/>
              <a:tblGrid>
                <a:gridCol w="301680"/>
                <a:gridCol w="301680"/>
              </a:tblGrid>
              <a:tr h="27432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c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anchor="ctr" marL="91440" marR="91440">
                    <a:lnL w="56880">
                      <a:solidFill>
                        <a:srgbClr val="ff0000"/>
                      </a:solidFill>
                    </a:lnL>
                    <a:lnR w="56880">
                      <a:solidFill>
                        <a:srgbClr val="ff0000"/>
                      </a:solidFill>
                    </a:lnR>
                    <a:lnT w="56880">
                      <a:solidFill>
                        <a:srgbClr val="ff0000"/>
                      </a:solidFill>
                    </a:lnT>
                    <a:lnB w="56880">
                      <a:solidFill>
                        <a:srgbClr val="ff0000"/>
                      </a:solidFill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64" dur="indefinite" restart="never" nodeType="tmRoot">
          <p:childTnLst>
            <p:seq>
              <p:cTn id="365" dur="indefinite" nodeType="mainSeq">
                <p:childTnLst>
                  <p:par>
                    <p:cTn id="366" fill="hold">
                      <p:stCondLst>
                        <p:cond delay="indefinite"/>
                      </p:stCondLst>
                      <p:childTnLst>
                        <p:par>
                          <p:cTn id="367" fill="hold">
                            <p:stCondLst>
                              <p:cond delay="0"/>
                            </p:stCondLst>
                            <p:childTnLst>
                              <p:par>
                                <p:cTn id="36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4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0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2" fill="hold">
                      <p:stCondLst>
                        <p:cond delay="indefinite"/>
                      </p:stCondLst>
                      <p:childTnLst>
                        <p:par>
                          <p:cTn id="383" fill="hold">
                            <p:stCondLst>
                              <p:cond delay="0"/>
                            </p:stCondLst>
                            <p:childTnLst>
                              <p:par>
                                <p:cTn id="384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6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0" fill="hold">
                      <p:stCondLst>
                        <p:cond delay="indefinite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6" fill="hold">
                      <p:stCondLst>
                        <p:cond delay="indefinite"/>
                      </p:stCondLst>
                      <p:childTnLst>
                        <p:par>
                          <p:cTn id="397" fill="hold">
                            <p:stCondLst>
                              <p:cond delay="0"/>
                            </p:stCondLst>
                            <p:childTnLst>
                              <p:par>
                                <p:cTn id="398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0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4" fill="hold">
                      <p:stCondLst>
                        <p:cond delay="indefinite"/>
                      </p:stCondLst>
                      <p:childTnLst>
                        <p:par>
                          <p:cTn id="405" fill="hold">
                            <p:stCondLst>
                              <p:cond delay="0"/>
                            </p:stCondLst>
                            <p:childTnLst>
                              <p:par>
                                <p:cTn id="40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8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0" fill="hold">
                      <p:stCondLst>
                        <p:cond delay="indefinite"/>
                      </p:stCondLst>
                      <p:childTnLst>
                        <p:par>
                          <p:cTn id="411" fill="hold">
                            <p:stCondLst>
                              <p:cond delay="0"/>
                            </p:stCondLst>
                            <p:childTnLst>
                              <p:par>
                                <p:cTn id="412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4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8" fill="hold">
                      <p:stCondLst>
                        <p:cond delay="indefinite"/>
                      </p:stCondLst>
                      <p:childTnLst>
                        <p:par>
                          <p:cTn id="419" fill="hold">
                            <p:stCondLst>
                              <p:cond delay="0"/>
                            </p:stCondLst>
                            <p:childTnLst>
                              <p:par>
                                <p:cTn id="420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2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4" fill="hold">
                      <p:stCondLst>
                        <p:cond delay="indefinite"/>
                      </p:stCondLst>
                      <p:childTnLst>
                        <p:par>
                          <p:cTn id="425" fill="hold">
                            <p:stCondLst>
                              <p:cond delay="0"/>
                            </p:stCondLst>
                            <p:childTnLst>
                              <p:par>
                                <p:cTn id="42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0" fill="hold">
                      <p:stCondLst>
                        <p:cond delay="indefinite"/>
                      </p:stCondLst>
                      <p:childTnLst>
                        <p:par>
                          <p:cTn id="431" fill="hold">
                            <p:stCondLst>
                              <p:cond delay="0"/>
                            </p:stCondLst>
                            <p:childTnLst>
                              <p:par>
                                <p:cTn id="43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4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6" fill="hold">
                      <p:stCondLst>
                        <p:cond delay="indefinite"/>
                      </p:stCondLst>
                      <p:childTnLst>
                        <p:par>
                          <p:cTn id="437" fill="hold">
                            <p:stCondLst>
                              <p:cond delay="0"/>
                            </p:stCondLst>
                            <p:childTnLst>
                              <p:par>
                                <p:cTn id="438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0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4" fill="hold">
                      <p:stCondLst>
                        <p:cond delay="indefinite"/>
                      </p:stCondLst>
                      <p:childTnLst>
                        <p:par>
                          <p:cTn id="445" fill="hold">
                            <p:stCondLst>
                              <p:cond delay="0"/>
                            </p:stCondLst>
                            <p:childTnLst>
                              <p:par>
                                <p:cTn id="44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8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0" fill="hold">
                      <p:stCondLst>
                        <p:cond delay="indefinite"/>
                      </p:stCondLst>
                      <p:childTnLst>
                        <p:par>
                          <p:cTn id="451" fill="hold">
                            <p:stCondLst>
                              <p:cond delay="0"/>
                            </p:stCondLst>
                            <p:childTnLst>
                              <p:par>
                                <p:cTn id="452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4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8" fill="hold">
                      <p:stCondLst>
                        <p:cond delay="indefinite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4" fill="hold">
                      <p:stCondLst>
                        <p:cond delay="indefinite"/>
                      </p:stCondLst>
                      <p:childTnLst>
                        <p:par>
                          <p:cTn id="465" fill="hold">
                            <p:stCondLst>
                              <p:cond delay="0"/>
                            </p:stCondLst>
                            <p:childTnLst>
                              <p:par>
                                <p:cTn id="466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8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0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6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8" fill="hold">
                      <p:stCondLst>
                        <p:cond delay="indefinite"/>
                      </p:stCondLst>
                      <p:childTnLst>
                        <p:par>
                          <p:cTn id="479" fill="hold">
                            <p:stCondLst>
                              <p:cond delay="0"/>
                            </p:stCondLst>
                            <p:childTnLst>
                              <p:par>
                                <p:cTn id="48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4" fill="hold">
                      <p:stCondLst>
                        <p:cond delay="indefinite"/>
                      </p:stCondLst>
                      <p:childTnLst>
                        <p:par>
                          <p:cTn id="485" fill="hold">
                            <p:stCondLst>
                              <p:cond delay="0"/>
                            </p:stCondLst>
                            <p:childTnLst>
                              <p:par>
                                <p:cTn id="48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8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0" fill="hold">
                      <p:stCondLst>
                        <p:cond delay="indefinite"/>
                      </p:stCondLst>
                      <p:childTnLst>
                        <p:par>
                          <p:cTn id="491" fill="hold">
                            <p:stCondLst>
                              <p:cond delay="0"/>
                            </p:stCondLst>
                            <p:childTnLst>
                              <p:par>
                                <p:cTn id="492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4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8" fill="hold">
                      <p:stCondLst>
                        <p:cond delay="indefinite"/>
                      </p:stCondLst>
                      <p:childTnLst>
                        <p:par>
                          <p:cTn id="499" fill="hold">
                            <p:stCondLst>
                              <p:cond delay="0"/>
                            </p:stCondLst>
                            <p:childTnLst>
                              <p:par>
                                <p:cTn id="50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4" fill="hold">
                      <p:stCondLst>
                        <p:cond delay="indefinite"/>
                      </p:stCondLst>
                      <p:childTnLst>
                        <p:par>
                          <p:cTn id="505" fill="hold">
                            <p:stCondLst>
                              <p:cond delay="0"/>
                            </p:stCondLst>
                            <p:childTnLst>
                              <p:par>
                                <p:cTn id="506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8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0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2" fill="hold">
                      <p:stCondLst>
                        <p:cond delay="indefinite"/>
                      </p:stCondLst>
                      <p:childTnLst>
                        <p:par>
                          <p:cTn id="513" fill="hold">
                            <p:stCondLst>
                              <p:cond delay="0"/>
                            </p:stCondLst>
                            <p:childTnLst>
                              <p:par>
                                <p:cTn id="51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8" fill="hold">
                      <p:stCondLst>
                        <p:cond delay="indefinite"/>
                      </p:stCondLst>
                      <p:childTnLst>
                        <p:par>
                          <p:cTn id="519" fill="hold">
                            <p:stCondLst>
                              <p:cond delay="0"/>
                            </p:stCondLst>
                            <p:childTnLst>
                              <p:par>
                                <p:cTn id="520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2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4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6" fill="hold">
                      <p:stCondLst>
                        <p:cond delay="indefinite"/>
                      </p:stCondLst>
                      <p:childTnLst>
                        <p:par>
                          <p:cTn id="527" fill="hold">
                            <p:stCondLst>
                              <p:cond delay="0"/>
                            </p:stCondLst>
                            <p:childTnLst>
                              <p:par>
                                <p:cTn id="528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0" nodeType="with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2" fill="hold">
                      <p:stCondLst>
                        <p:cond delay="indefinite"/>
                      </p:stCondLst>
                      <p:childTnLst>
                        <p:par>
                          <p:cTn id="533" fill="hold">
                            <p:stCondLst>
                              <p:cond delay="0"/>
                            </p:stCondLst>
                            <p:childTnLst>
                              <p:par>
                                <p:cTn id="534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T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h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a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n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k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y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o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u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!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r"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T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o 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b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e 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c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o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n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t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i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n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u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e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d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…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"/>
          <p:cNvSpPr/>
          <p:nvPr/>
        </p:nvSpPr>
        <p:spPr>
          <a:xfrm>
            <a:off x="753840" y="457200"/>
            <a:ext cx="9501840" cy="283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590833"/>
                </a:solidFill>
                <a:latin typeface="Century Gothic"/>
              </a:rPr>
              <a:t>Exhaustive Search </a:t>
            </a:r>
            <a:r>
              <a:rPr b="0" lang="en-US" sz="3600" spc="-1" strike="noStrike">
                <a:solidFill>
                  <a:srgbClr val="c00000"/>
                </a:solidFill>
                <a:latin typeface="Century Gothic"/>
              </a:rPr>
              <a:t>or differently known as </a:t>
            </a:r>
            <a:r>
              <a:rPr b="0" lang="en-US" sz="3600" spc="-1" strike="noStrike" u="sng">
                <a:solidFill>
                  <a:srgbClr val="590833"/>
                </a:solidFill>
                <a:uFillTx/>
                <a:latin typeface="Century Gothic"/>
              </a:rPr>
              <a:t>“Complete-Search”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0" lang="en-US" sz="3600" spc="-1" strike="noStrike">
                <a:solidFill>
                  <a:srgbClr val="c00000"/>
                </a:solidFill>
                <a:latin typeface="Century Gothic"/>
              </a:rPr>
              <a:t>is a programming paradigm just like</a:t>
            </a:r>
            <a:r>
              <a:rPr b="0" lang="en-US" sz="36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0" lang="en-US" sz="3600" spc="-1" strike="noStrike">
                <a:solidFill>
                  <a:srgbClr val="860d4c"/>
                </a:solidFill>
                <a:latin typeface="Century Gothic"/>
              </a:rPr>
              <a:t>D &amp; C</a:t>
            </a:r>
            <a:r>
              <a:rPr b="0" lang="en-US" sz="3600" spc="-1" strike="noStrike">
                <a:solidFill>
                  <a:srgbClr val="c00000"/>
                </a:solidFill>
                <a:latin typeface="Century Gothic"/>
              </a:rPr>
              <a:t>, that tries all possible solutions in order to reach the desired one. 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12" name="TextBox 2"/>
          <p:cNvSpPr/>
          <p:nvPr/>
        </p:nvSpPr>
        <p:spPr>
          <a:xfrm>
            <a:off x="273600" y="3492360"/>
            <a:ext cx="11069640" cy="30758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2800" spc="-1" strike="noStrike" u="sng">
                <a:solidFill>
                  <a:srgbClr val="c00000"/>
                </a:solidFill>
                <a:uFillTx/>
                <a:latin typeface="Century Gothic"/>
              </a:rPr>
              <a:t>Exhaustive Search </a:t>
            </a:r>
            <a:r>
              <a:rPr b="0" lang="en-US" sz="2800" spc="-1" strike="noStrike">
                <a:solidFill>
                  <a:srgbClr val="860d4c"/>
                </a:solidFill>
                <a:latin typeface="Century Gothic"/>
              </a:rPr>
              <a:t>usually generates many </a:t>
            </a:r>
            <a:r>
              <a:rPr b="0" lang="en-US" sz="2800" spc="-1" strike="noStrike">
                <a:solidFill>
                  <a:srgbClr val="2c2443"/>
                </a:solidFill>
                <a:latin typeface="Century Gothic"/>
              </a:rPr>
              <a:t>undesired solutions </a:t>
            </a:r>
            <a:r>
              <a:rPr b="0" lang="en-US" sz="2800" spc="-1" strike="noStrike">
                <a:solidFill>
                  <a:srgbClr val="860d4c"/>
                </a:solidFill>
                <a:latin typeface="Century Gothic"/>
              </a:rPr>
              <a:t>in comparison to desired ones, and in many solutions to problems, it generates many </a:t>
            </a:r>
            <a:r>
              <a:rPr b="0" lang="en-US" sz="2800" spc="-1" strike="noStrike" u="sng">
                <a:solidFill>
                  <a:srgbClr val="2c2443"/>
                </a:solidFill>
                <a:uFillTx/>
                <a:latin typeface="Century Gothic"/>
              </a:rPr>
              <a:t>overlapping cases</a:t>
            </a:r>
            <a:r>
              <a:rPr b="0" lang="en-US" sz="2800" spc="-1" strike="noStrike" u="sng">
                <a:solidFill>
                  <a:srgbClr val="860d4c"/>
                </a:solidFill>
                <a:uFillTx/>
                <a:latin typeface="Century Gothic"/>
              </a:rPr>
              <a:t> </a:t>
            </a:r>
            <a:r>
              <a:rPr b="0" lang="en-US" sz="2800" spc="-1" strike="noStrike">
                <a:solidFill>
                  <a:srgbClr val="860d4c"/>
                </a:solidFill>
                <a:latin typeface="Century Gothic"/>
              </a:rPr>
              <a:t>too.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860d4c"/>
                </a:solidFill>
                <a:latin typeface="Century Gothic"/>
              </a:rPr>
              <a:t>So it should be used only when no better solution is known to the problem.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Box 1"/>
          <p:cNvSpPr/>
          <p:nvPr/>
        </p:nvSpPr>
        <p:spPr>
          <a:xfrm>
            <a:off x="-270360" y="228600"/>
            <a:ext cx="12563640" cy="69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000" spc="-1" strike="noStrike">
                <a:solidFill>
                  <a:srgbClr val="c00000"/>
                </a:solidFill>
                <a:latin typeface="Century Gothic"/>
              </a:rPr>
              <a:t>Undesired solutions </a:t>
            </a:r>
            <a:r>
              <a:rPr b="1" lang="en-US" sz="4000" spc="-1" strike="noStrike">
                <a:solidFill>
                  <a:srgbClr val="7e2812"/>
                </a:solidFill>
                <a:latin typeface="Century Gothic"/>
              </a:rPr>
              <a:t>&gt;&gt;&gt;</a:t>
            </a:r>
            <a:r>
              <a:rPr b="1" lang="en-US" sz="4000" spc="-1" strike="noStrike">
                <a:solidFill>
                  <a:srgbClr val="c00000"/>
                </a:solidFill>
                <a:latin typeface="Century Gothic"/>
              </a:rPr>
              <a:t> Desired Solutions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14" name="TextBox 2"/>
          <p:cNvSpPr/>
          <p:nvPr/>
        </p:nvSpPr>
        <p:spPr>
          <a:xfrm>
            <a:off x="3171960" y="1322280"/>
            <a:ext cx="478980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00b050"/>
                </a:solidFill>
                <a:latin typeface="Century Gothic"/>
              </a:rPr>
              <a:t>Optimizations: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TextBox 3"/>
          <p:cNvSpPr/>
          <p:nvPr/>
        </p:nvSpPr>
        <p:spPr>
          <a:xfrm>
            <a:off x="1768680" y="2116080"/>
            <a:ext cx="803880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1d182c"/>
                </a:solidFill>
                <a:latin typeface="Century Gothic"/>
              </a:rPr>
              <a:t>Generating/(“Known as backtracking”)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16" name="TextBox 4"/>
          <p:cNvSpPr/>
          <p:nvPr/>
        </p:nvSpPr>
        <p:spPr>
          <a:xfrm>
            <a:off x="1711440" y="2919600"/>
            <a:ext cx="771120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006600"/>
                </a:solidFill>
                <a:latin typeface="Century Gothic"/>
              </a:rPr>
              <a:t>Memoization/ Dynamic Programming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17" name="TextBox 5"/>
          <p:cNvSpPr/>
          <p:nvPr/>
        </p:nvSpPr>
        <p:spPr>
          <a:xfrm>
            <a:off x="1629360" y="3723480"/>
            <a:ext cx="705132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ffc000"/>
                </a:solidFill>
                <a:latin typeface="Century Gothic"/>
              </a:rPr>
              <a:t>Bitwise Operations (Optimization)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18" name="TextBox 7"/>
          <p:cNvSpPr/>
          <p:nvPr/>
        </p:nvSpPr>
        <p:spPr>
          <a:xfrm>
            <a:off x="1726920" y="4421880"/>
            <a:ext cx="398520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c00000"/>
                </a:solidFill>
                <a:latin typeface="Century Gothic"/>
              </a:rPr>
              <a:t>Greedy Algorithms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19" name="TextBox 8"/>
          <p:cNvSpPr/>
          <p:nvPr/>
        </p:nvSpPr>
        <p:spPr>
          <a:xfrm>
            <a:off x="1759680" y="5111640"/>
            <a:ext cx="509616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3200" spc="-1" strike="noStrike">
                <a:solidFill>
                  <a:srgbClr val="420ea0"/>
                </a:solidFill>
                <a:latin typeface="Century Gothic"/>
              </a:rPr>
              <a:t>Mathematical Equations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>
                <p:childTnLst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Box 1"/>
          <p:cNvSpPr/>
          <p:nvPr/>
        </p:nvSpPr>
        <p:spPr>
          <a:xfrm>
            <a:off x="691920" y="593280"/>
            <a:ext cx="9433440" cy="94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bd1b4c"/>
                </a:solidFill>
                <a:latin typeface="Century Gothic"/>
              </a:rPr>
              <a:t>There are many forms of Exhaustive Search, one such form are </a:t>
            </a:r>
            <a:r>
              <a:rPr b="0" i="1" lang="en-US" sz="2800" spc="-1" strike="noStrike">
                <a:solidFill>
                  <a:srgbClr val="c00000"/>
                </a:solidFill>
                <a:latin typeface="Century Gothic"/>
              </a:rPr>
              <a:t>COMBINATIONS</a:t>
            </a:r>
            <a:r>
              <a:rPr b="0" i="1" lang="en-US" sz="2800" spc="-1" strike="noStrike">
                <a:solidFill>
                  <a:srgbClr val="bd1b4c"/>
                </a:solidFill>
                <a:latin typeface="Century Gothic"/>
              </a:rPr>
              <a:t>.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21" name="TextBox 2"/>
          <p:cNvSpPr/>
          <p:nvPr/>
        </p:nvSpPr>
        <p:spPr>
          <a:xfrm>
            <a:off x="876240" y="2631960"/>
            <a:ext cx="10222920" cy="184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1500" spc="-1" strike="noStrike">
                <a:solidFill>
                  <a:srgbClr val="ffc000"/>
                </a:solidFill>
                <a:latin typeface="Century Gothic"/>
              </a:rPr>
              <a:t>Combinations</a:t>
            </a:r>
            <a:endParaRPr b="0" lang="en-US" sz="1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" dur="indefinite" restart="never" nodeType="tmRoot">
          <p:childTnLst>
            <p:seq>
              <p:cTn id="42" dur="indefinite" nodeType="mainSeq">
                <p:childTnLst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Box 1"/>
          <p:cNvSpPr/>
          <p:nvPr/>
        </p:nvSpPr>
        <p:spPr>
          <a:xfrm>
            <a:off x="-12240" y="234720"/>
            <a:ext cx="306468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800" spc="-1" strike="noStrike">
                <a:solidFill>
                  <a:srgbClr val="860d4c"/>
                </a:solidFill>
                <a:latin typeface="Century Gothic"/>
              </a:rPr>
              <a:t>Combinations: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23" name="TextBox 2"/>
          <p:cNvSpPr/>
          <p:nvPr/>
        </p:nvSpPr>
        <p:spPr>
          <a:xfrm>
            <a:off x="1606680" y="1125000"/>
            <a:ext cx="9192960" cy="82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400" spc="-1" strike="noStrike">
                <a:solidFill>
                  <a:srgbClr val="590833"/>
                </a:solidFill>
                <a:latin typeface="Century Gothic"/>
              </a:rPr>
              <a:t>These type of algorithms are designed in a </a:t>
            </a:r>
            <a:r>
              <a:rPr b="0" lang="en-US" sz="2400" spc="-1" strike="noStrike">
                <a:solidFill>
                  <a:srgbClr val="c00000"/>
                </a:solidFill>
                <a:latin typeface="Century Gothic"/>
              </a:rPr>
              <a:t>“Divide and Conquer”</a:t>
            </a:r>
            <a:r>
              <a:rPr b="0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0" lang="en-US" sz="2400" spc="-1" strike="noStrike">
                <a:solidFill>
                  <a:srgbClr val="590833"/>
                </a:solidFill>
                <a:latin typeface="Century Gothic"/>
              </a:rPr>
              <a:t>fashion.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24" name="TextBox 3"/>
          <p:cNvSpPr/>
          <p:nvPr/>
        </p:nvSpPr>
        <p:spPr>
          <a:xfrm>
            <a:off x="1742400" y="3101400"/>
            <a:ext cx="9426960" cy="191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590833"/>
                </a:solidFill>
                <a:latin typeface="Century Gothic"/>
              </a:rPr>
              <a:t>Combinations are used when </a:t>
            </a:r>
            <a:r>
              <a:rPr b="1" i="1" lang="en-US" sz="4000" spc="-1" strike="noStrike">
                <a:solidFill>
                  <a:srgbClr val="c00000"/>
                </a:solidFill>
                <a:latin typeface="Century Gothic"/>
              </a:rPr>
              <a:t>different choices of action </a:t>
            </a:r>
            <a:r>
              <a:rPr b="0" lang="en-US" sz="4000" spc="-1" strike="noStrike">
                <a:solidFill>
                  <a:srgbClr val="590833"/>
                </a:solidFill>
                <a:latin typeface="Century Gothic"/>
              </a:rPr>
              <a:t>can be performed by the algorithm.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7" dur="indefinite" restart="never" nodeType="tmRoot">
          <p:childTnLst>
            <p:seq>
              <p:cTn id="48" dur="indefinite" nodeType="mainSeq">
                <p:childTnLst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Box 1"/>
          <p:cNvSpPr/>
          <p:nvPr/>
        </p:nvSpPr>
        <p:spPr>
          <a:xfrm>
            <a:off x="468720" y="556200"/>
            <a:ext cx="185760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c00000"/>
                </a:solidFill>
                <a:latin typeface="Century Gothic"/>
              </a:rPr>
              <a:t>For example: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6" name="TextBox 2"/>
          <p:cNvSpPr/>
          <p:nvPr/>
        </p:nvSpPr>
        <p:spPr>
          <a:xfrm>
            <a:off x="1645920" y="1606320"/>
            <a:ext cx="9451080" cy="94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marL="457200" indent="-457200">
              <a:lnSpc>
                <a:spcPct val="100000"/>
              </a:lnSpc>
              <a:buClr>
                <a:srgbClr val="834a0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834a0f"/>
                </a:solidFill>
                <a:latin typeface="Century Gothic"/>
              </a:rPr>
              <a:t>Either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 </a:t>
            </a:r>
            <a:r>
              <a:rPr b="0" lang="en-US" sz="2800" spc="-1" strike="noStrike">
                <a:solidFill>
                  <a:srgbClr val="0d0d0d"/>
                </a:solidFill>
                <a:latin typeface="Century Gothic"/>
              </a:rPr>
              <a:t>add</a:t>
            </a:r>
            <a:r>
              <a:rPr b="0" lang="en-US" sz="2800" spc="-1" strike="noStrike">
                <a:solidFill>
                  <a:srgbClr val="2c2443"/>
                </a:solidFill>
                <a:latin typeface="Century Gothic"/>
              </a:rPr>
              <a:t> this number </a:t>
            </a:r>
            <a:r>
              <a:rPr b="0" lang="en-US" sz="2800" spc="-1" strike="noStrike">
                <a:solidFill>
                  <a:srgbClr val="0d0d0d"/>
                </a:solidFill>
                <a:latin typeface="Century Gothic"/>
              </a:rPr>
              <a:t>and subtract </a:t>
            </a:r>
            <a:r>
              <a:rPr b="0" lang="en-US" sz="2800" spc="-1" strike="noStrike">
                <a:solidFill>
                  <a:srgbClr val="2c2443"/>
                </a:solidFill>
                <a:latin typeface="Century Gothic"/>
              </a:rPr>
              <a:t>the next two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834a0f"/>
                </a:solidFill>
                <a:latin typeface="Century Gothic"/>
              </a:rPr>
              <a:t>or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 </a:t>
            </a:r>
            <a:r>
              <a:rPr b="0" lang="en-US" sz="2800" spc="-1" strike="noStrike">
                <a:solidFill>
                  <a:srgbClr val="ffc000"/>
                </a:solidFill>
                <a:latin typeface="Century Gothic"/>
              </a:rPr>
              <a:t>skip</a:t>
            </a:r>
            <a:r>
              <a:rPr b="0" lang="en-US" sz="2800" spc="-1" strike="noStrike">
                <a:solidFill>
                  <a:srgbClr val="2c2443"/>
                </a:solidFill>
                <a:latin typeface="Century Gothic"/>
              </a:rPr>
              <a:t> this number </a:t>
            </a:r>
            <a:r>
              <a:rPr b="0" lang="en-US" sz="2800" spc="-1" strike="noStrike">
                <a:solidFill>
                  <a:srgbClr val="ffc000"/>
                </a:solidFill>
                <a:latin typeface="Century Gothic"/>
              </a:rPr>
              <a:t>and add </a:t>
            </a:r>
            <a:r>
              <a:rPr b="0" lang="en-US" sz="2800" spc="-1" strike="noStrike">
                <a:solidFill>
                  <a:srgbClr val="2c2443"/>
                </a:solidFill>
                <a:latin typeface="Century Gothic"/>
              </a:rPr>
              <a:t>the next two.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27" name="Rectangle 3"/>
          <p:cNvSpPr/>
          <p:nvPr/>
        </p:nvSpPr>
        <p:spPr>
          <a:xfrm>
            <a:off x="1791720" y="2979720"/>
            <a:ext cx="9308520" cy="94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indent="-457200">
              <a:lnSpc>
                <a:spcPct val="100000"/>
              </a:lnSpc>
              <a:buClr>
                <a:srgbClr val="2c2443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2c2443"/>
                </a:solidFill>
                <a:latin typeface="Century Gothic"/>
              </a:rPr>
              <a:t>The next string element can be </a:t>
            </a:r>
            <a:r>
              <a:rPr b="0" lang="en-US" sz="2800" spc="-1" strike="noStrike">
                <a:solidFill>
                  <a:srgbClr val="834a0f"/>
                </a:solidFill>
                <a:latin typeface="Century Gothic"/>
              </a:rPr>
              <a:t>either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 </a:t>
            </a:r>
            <a:r>
              <a:rPr b="0" lang="en-US" sz="2800" spc="-1" strike="noStrike">
                <a:solidFill>
                  <a:srgbClr val="000000"/>
                </a:solidFill>
                <a:latin typeface="Century Gothic"/>
              </a:rPr>
              <a:t>zero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, </a:t>
            </a:r>
            <a:r>
              <a:rPr b="0" lang="en-US" sz="2800" spc="-1" strike="noStrike">
                <a:solidFill>
                  <a:srgbClr val="834a0f"/>
                </a:solidFill>
                <a:latin typeface="Century Gothic"/>
              </a:rPr>
              <a:t>or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 </a:t>
            </a:r>
            <a:r>
              <a:rPr b="0" lang="en-US" sz="2800" spc="-1" strike="noStrike">
                <a:solidFill>
                  <a:srgbClr val="ffff00"/>
                </a:solidFill>
                <a:latin typeface="Century Gothic"/>
              </a:rPr>
              <a:t>one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.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28" name="Rectangle 4"/>
          <p:cNvSpPr/>
          <p:nvPr/>
        </p:nvSpPr>
        <p:spPr>
          <a:xfrm>
            <a:off x="1690920" y="3922560"/>
            <a:ext cx="763020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marL="457200" indent="-457200">
              <a:lnSpc>
                <a:spcPct val="100000"/>
              </a:lnSpc>
              <a:buClr>
                <a:srgbClr val="2c2443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2c2443"/>
                </a:solidFill>
                <a:latin typeface="Century Gothic"/>
              </a:rPr>
              <a:t>The Rat can move </a:t>
            </a:r>
            <a:r>
              <a:rPr b="0" lang="en-US" sz="2800" spc="-1" strike="noStrike">
                <a:solidFill>
                  <a:srgbClr val="834a0f"/>
                </a:solidFill>
                <a:latin typeface="Century Gothic"/>
              </a:rPr>
              <a:t>either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 right </a:t>
            </a:r>
            <a:r>
              <a:rPr b="0" lang="en-US" sz="2800" spc="-1" strike="noStrike">
                <a:solidFill>
                  <a:srgbClr val="834a0f"/>
                </a:solidFill>
                <a:latin typeface="Century Gothic"/>
              </a:rPr>
              <a:t>or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 </a:t>
            </a:r>
            <a:r>
              <a:rPr b="0" lang="en-US" sz="2800" spc="-1" strike="noStrike">
                <a:solidFill>
                  <a:srgbClr val="c00000"/>
                </a:solidFill>
                <a:latin typeface="Century Gothic"/>
              </a:rPr>
              <a:t>down.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29" name="Rectangle 5"/>
          <p:cNvSpPr/>
          <p:nvPr/>
        </p:nvSpPr>
        <p:spPr>
          <a:xfrm>
            <a:off x="1681920" y="4865040"/>
            <a:ext cx="934056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marL="457200" indent="-457200">
              <a:lnSpc>
                <a:spcPct val="100000"/>
              </a:lnSpc>
              <a:buClr>
                <a:srgbClr val="2c2443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2c2443"/>
                </a:solidFill>
                <a:latin typeface="Century Gothic"/>
              </a:rPr>
              <a:t>The next color can be </a:t>
            </a:r>
            <a:r>
              <a:rPr b="0" lang="en-US" sz="2800" spc="-1" strike="noStrike">
                <a:solidFill>
                  <a:srgbClr val="834a0f"/>
                </a:solidFill>
                <a:latin typeface="Century Gothic"/>
              </a:rPr>
              <a:t>either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 </a:t>
            </a:r>
            <a:r>
              <a:rPr b="0" lang="en-US" sz="2800" spc="-1" strike="noStrike">
                <a:solidFill>
                  <a:srgbClr val="ff0000"/>
                </a:solidFill>
                <a:latin typeface="Century Gothic"/>
              </a:rPr>
              <a:t>Red</a:t>
            </a:r>
            <a:r>
              <a:rPr b="0" lang="en-US" sz="2800" spc="-1" strike="noStrike">
                <a:solidFill>
                  <a:srgbClr val="834a0f"/>
                </a:solidFill>
                <a:latin typeface="Century Gothic"/>
              </a:rPr>
              <a:t>,</a:t>
            </a: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 Green</a:t>
            </a:r>
            <a:r>
              <a:rPr b="0" lang="en-US" sz="2800" spc="-1" strike="noStrike">
                <a:solidFill>
                  <a:srgbClr val="834a0f"/>
                </a:solidFill>
                <a:latin typeface="Century Gothic"/>
              </a:rPr>
              <a:t>, or </a:t>
            </a:r>
            <a:r>
              <a:rPr b="0" lang="en-US" sz="2800" spc="-1" strike="noStrike">
                <a:solidFill>
                  <a:srgbClr val="0070c0"/>
                </a:solidFill>
                <a:latin typeface="Century Gothic"/>
              </a:rPr>
              <a:t>Blue.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7" dur="indefinite" restart="never" nodeType="tmRoot">
          <p:childTnLst>
            <p:seq>
              <p:cTn id="58" dur="indefinite" nodeType="mainSeq">
                <p:childTnLst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Box 1"/>
          <p:cNvSpPr/>
          <p:nvPr/>
        </p:nvSpPr>
        <p:spPr>
          <a:xfrm>
            <a:off x="862920" y="383040"/>
            <a:ext cx="917892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c00000"/>
                </a:solidFill>
                <a:latin typeface="Century Gothic"/>
              </a:rPr>
              <a:t>Many cases of Combinations can be converted to recurrence relations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c00000"/>
                </a:solidFill>
                <a:latin typeface="Century Gothic"/>
              </a:rPr>
              <a:t>and optimized through </a:t>
            </a:r>
            <a:r>
              <a:rPr b="0" i="1" lang="en-US" sz="2000" spc="-1" strike="noStrike" u="sng">
                <a:solidFill>
                  <a:srgbClr val="002060"/>
                </a:solidFill>
                <a:uFillTx/>
                <a:latin typeface="Century Gothic"/>
              </a:rPr>
              <a:t>Memoization</a:t>
            </a:r>
            <a:r>
              <a:rPr b="0" lang="en-US" sz="2000" spc="-1" strike="noStrike">
                <a:solidFill>
                  <a:srgbClr val="000000"/>
                </a:solidFill>
                <a:latin typeface="Century Gothic"/>
              </a:rPr>
              <a:t>.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31" name="TextBox 2"/>
          <p:cNvSpPr/>
          <p:nvPr/>
        </p:nvSpPr>
        <p:spPr>
          <a:xfrm>
            <a:off x="589680" y="2001960"/>
            <a:ext cx="10067400" cy="1552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9600" spc="-1" strike="noStrike">
                <a:solidFill>
                  <a:srgbClr val="ffc000"/>
                </a:solidFill>
                <a:latin typeface="Century Gothic"/>
              </a:rPr>
              <a:t>Binary-Strings</a:t>
            </a:r>
            <a:endParaRPr b="0" lang="en-US" sz="9600" spc="-1" strike="noStrike">
              <a:latin typeface="Arial"/>
            </a:endParaRPr>
          </a:p>
        </p:txBody>
      </p:sp>
      <p:sp>
        <p:nvSpPr>
          <p:cNvPr id="132" name="TextBox 3"/>
          <p:cNvSpPr/>
          <p:nvPr/>
        </p:nvSpPr>
        <p:spPr>
          <a:xfrm>
            <a:off x="1297440" y="4238280"/>
            <a:ext cx="9094320" cy="136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860d4c"/>
                </a:solidFill>
                <a:latin typeface="Century Gothic"/>
              </a:rPr>
              <a:t>You are required to generate all strings with fixed length where each string element can be </a:t>
            </a:r>
            <a:r>
              <a:rPr b="0" lang="en-US" sz="2800" spc="-1" strike="noStrike">
                <a:solidFill>
                  <a:srgbClr val="7e2812"/>
                </a:solidFill>
                <a:latin typeface="Century Gothic"/>
              </a:rPr>
              <a:t>either</a:t>
            </a:r>
            <a:r>
              <a:rPr b="0" lang="en-US" sz="2800" spc="-1" strike="noStrike">
                <a:solidFill>
                  <a:srgbClr val="860d4c"/>
                </a:solidFill>
                <a:latin typeface="Century Gothic"/>
              </a:rPr>
              <a:t> </a:t>
            </a:r>
            <a:r>
              <a:rPr b="1" lang="en-US" sz="2800" spc="-1" strike="noStrike">
                <a:solidFill>
                  <a:srgbClr val="000000"/>
                </a:solidFill>
                <a:latin typeface="Century Gothic"/>
              </a:rPr>
              <a:t>0</a:t>
            </a:r>
            <a:r>
              <a:rPr b="0" lang="en-US" sz="2800" spc="-1" strike="noStrike">
                <a:solidFill>
                  <a:srgbClr val="860d4c"/>
                </a:solidFill>
                <a:latin typeface="Century Gothic"/>
              </a:rPr>
              <a:t> </a:t>
            </a:r>
            <a:r>
              <a:rPr b="0" lang="en-US" sz="2800" spc="-1" strike="noStrike">
                <a:solidFill>
                  <a:srgbClr val="7e2812"/>
                </a:solidFill>
                <a:latin typeface="Century Gothic"/>
              </a:rPr>
              <a:t>or</a:t>
            </a:r>
            <a:r>
              <a:rPr b="0" lang="en-US" sz="2800" spc="-1" strike="noStrike">
                <a:solidFill>
                  <a:srgbClr val="860d4c"/>
                </a:solidFill>
                <a:latin typeface="Century Gothic"/>
              </a:rPr>
              <a:t> </a:t>
            </a:r>
            <a:r>
              <a:rPr b="1" lang="en-US" sz="2800" spc="-1" strike="noStrike">
                <a:solidFill>
                  <a:srgbClr val="ffff00"/>
                </a:solidFill>
                <a:latin typeface="Century Gothic"/>
              </a:rPr>
              <a:t>1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5" dur="indefinite" restart="never" nodeType="tmRoot">
          <p:childTnLst>
            <p:seq>
              <p:cTn id="76" dur="indefinite" nodeType="mainSeq">
                <p:childTnLst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Box 1"/>
          <p:cNvSpPr/>
          <p:nvPr/>
        </p:nvSpPr>
        <p:spPr>
          <a:xfrm>
            <a:off x="573480" y="284040"/>
            <a:ext cx="252036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i="1" lang="en-US" sz="2800" spc="-1" strike="noStrike">
                <a:solidFill>
                  <a:srgbClr val="ff0000"/>
                </a:solidFill>
                <a:latin typeface="Century Gothic"/>
              </a:rPr>
              <a:t>How to do it?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34" name="TextBox 2"/>
          <p:cNvSpPr/>
          <p:nvPr/>
        </p:nvSpPr>
        <p:spPr>
          <a:xfrm>
            <a:off x="320400" y="951480"/>
            <a:ext cx="43948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860d4c"/>
                </a:solidFill>
                <a:latin typeface="Century Gothic"/>
              </a:rPr>
              <a:t>In a Divide and Conquer fashion: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5" name="TextBox 3"/>
          <p:cNvSpPr/>
          <p:nvPr/>
        </p:nvSpPr>
        <p:spPr>
          <a:xfrm>
            <a:off x="525600" y="1760760"/>
            <a:ext cx="631080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ff0000"/>
                </a:solidFill>
                <a:latin typeface="Century Gothic"/>
              </a:rPr>
              <a:t>1. Take an empty array of length 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36" name="TextBox 4"/>
          <p:cNvSpPr/>
          <p:nvPr/>
        </p:nvSpPr>
        <p:spPr>
          <a:xfrm>
            <a:off x="499680" y="2655360"/>
            <a:ext cx="666108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860d4c"/>
                </a:solidFill>
                <a:latin typeface="Century Gothic"/>
              </a:rPr>
              <a:t>2. Choose 0 for the current element.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37" name="TextBox 5"/>
          <p:cNvSpPr/>
          <p:nvPr/>
        </p:nvSpPr>
        <p:spPr>
          <a:xfrm>
            <a:off x="526680" y="3572640"/>
            <a:ext cx="740052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3. Go to the next element(recursive call)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38" name="TextBox 6"/>
          <p:cNvSpPr/>
          <p:nvPr/>
        </p:nvSpPr>
        <p:spPr>
          <a:xfrm>
            <a:off x="439560" y="4542840"/>
            <a:ext cx="1004292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590833"/>
                </a:solidFill>
                <a:latin typeface="Century Gothic"/>
              </a:rPr>
              <a:t>4. Choose 1 for the current element, after </a:t>
            </a:r>
            <a:r>
              <a:rPr b="0" i="1" lang="en-US" sz="2800" spc="-1" strike="noStrike" u="sng">
                <a:solidFill>
                  <a:srgbClr val="1d182c"/>
                </a:solidFill>
                <a:uFillTx/>
                <a:latin typeface="Century Gothic"/>
              </a:rPr>
              <a:t>Backtracking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39" name="TextBox 7"/>
          <p:cNvSpPr/>
          <p:nvPr/>
        </p:nvSpPr>
        <p:spPr>
          <a:xfrm>
            <a:off x="493200" y="5437800"/>
            <a:ext cx="7528320" cy="51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800" spc="-1" strike="noStrike">
                <a:solidFill>
                  <a:srgbClr val="006600"/>
                </a:solidFill>
                <a:latin typeface="Century Gothic"/>
              </a:rPr>
              <a:t>5. Go to the next element (recursive-call)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9" dur="indefinite" restart="never" nodeType="tmRoot">
          <p:childTnLst>
            <p:seq>
              <p:cTn id="90" dur="indefinite" nodeType="mainSeq">
                <p:childTnLst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Box 1"/>
          <p:cNvSpPr/>
          <p:nvPr/>
        </p:nvSpPr>
        <p:spPr>
          <a:xfrm>
            <a:off x="1191960" y="757800"/>
            <a:ext cx="4962600" cy="52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function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i="1" lang="en-US" sz="2400" spc="-1" strike="noStrike">
                <a:solidFill>
                  <a:srgbClr val="000000"/>
                </a:solidFill>
                <a:latin typeface="Century Gothic"/>
              </a:rPr>
              <a:t>BString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(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0" lang="en-US" sz="2400" spc="-1" strike="noStrike">
                <a:solidFill>
                  <a:srgbClr val="ef53a5"/>
                </a:solidFill>
                <a:latin typeface="Century Gothic"/>
              </a:rPr>
              <a:t>,</a:t>
            </a:r>
            <a:r>
              <a:rPr b="1" lang="en-US" sz="2400" spc="-1" strike="noStrike">
                <a:solidFill>
                  <a:srgbClr val="651beb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be3c1a"/>
                </a:solidFill>
                <a:latin typeface="Century Gothic"/>
              </a:rPr>
              <a:t>n</a:t>
            </a:r>
            <a:r>
              <a:rPr b="0" lang="en-US" sz="2400" spc="-1" strike="noStrike">
                <a:solidFill>
                  <a:srgbClr val="ef53a5"/>
                </a:solidFill>
                <a:latin typeface="Century Gothic"/>
              </a:rPr>
              <a:t>,</a:t>
            </a:r>
            <a:r>
              <a:rPr b="0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i="1" lang="en-US" sz="2400" spc="-1" strike="noStrike">
                <a:solidFill>
                  <a:srgbClr val="595959"/>
                </a:solidFill>
                <a:latin typeface="Century Gothic"/>
              </a:rPr>
              <a:t>Array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if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ff0000"/>
                </a:solidFill>
                <a:latin typeface="Century Gothic"/>
              </a:rPr>
              <a:t>==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be3c1a"/>
                </a:solidFill>
                <a:latin typeface="Century Gothic"/>
              </a:rPr>
              <a:t>n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then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i="1" lang="en-US" sz="2400" spc="-1" strike="noStrike">
                <a:solidFill>
                  <a:srgbClr val="00b050"/>
                </a:solidFill>
                <a:latin typeface="Century Gothic"/>
              </a:rPr>
              <a:t>print</a:t>
            </a:r>
            <a:r>
              <a:rPr b="0" lang="en-US" sz="2400" spc="-1" strike="noStrike">
                <a:solidFill>
                  <a:srgbClr val="000000"/>
                </a:solidFill>
                <a:latin typeface="Century Gothic"/>
              </a:rPr>
              <a:t>(</a:t>
            </a:r>
            <a:r>
              <a:rPr b="1" i="1" lang="en-US" sz="2400" spc="-1" strike="noStrike">
                <a:solidFill>
                  <a:srgbClr val="3b3b3b"/>
                </a:solidFill>
                <a:latin typeface="Century Gothic"/>
              </a:rPr>
              <a:t>Array</a:t>
            </a:r>
            <a:r>
              <a:rPr b="0" lang="en-US" sz="2400" spc="-1" strike="noStrike">
                <a:solidFill>
                  <a:srgbClr val="000000"/>
                </a:solidFill>
                <a:latin typeface="Century Gothic"/>
              </a:rPr>
              <a:t>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return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	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end if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	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i="1" lang="en-US" sz="2400" spc="-1" strike="noStrike">
                <a:solidFill>
                  <a:srgbClr val="3b3b3b"/>
                </a:solidFill>
                <a:latin typeface="Century Gothic"/>
              </a:rPr>
              <a:t>Array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[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]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ff0000"/>
                </a:solidFill>
                <a:latin typeface="Wingdings"/>
              </a:rPr>
              <a:t>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ef53a5"/>
                </a:solidFill>
                <a:latin typeface="Century Gothic"/>
              </a:rPr>
              <a:t>0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	</a:t>
            </a:r>
            <a:r>
              <a:rPr b="1" i="1" lang="en-US" sz="2400" spc="-1" strike="noStrike">
                <a:solidFill>
                  <a:srgbClr val="000000"/>
                </a:solidFill>
                <a:latin typeface="Century Gothic"/>
              </a:rPr>
              <a:t>BString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(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ff0000"/>
                </a:solidFill>
                <a:latin typeface="Century Gothic"/>
              </a:rPr>
              <a:t>+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ef53a5"/>
                </a:solidFill>
                <a:latin typeface="Century Gothic"/>
              </a:rPr>
              <a:t>1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,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be3c1a"/>
                </a:solidFill>
                <a:latin typeface="Century Gothic"/>
              </a:rPr>
              <a:t>n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,</a:t>
            </a:r>
            <a:r>
              <a:rPr b="1" lang="en-US" sz="2400" spc="-1" strike="noStrike">
                <a:solidFill>
                  <a:srgbClr val="000000"/>
                </a:solidFill>
                <a:latin typeface="Century Gothic"/>
              </a:rPr>
              <a:t> </a:t>
            </a:r>
            <a:r>
              <a:rPr b="1" i="1" lang="en-US" sz="2400" spc="-1" strike="noStrike">
                <a:solidFill>
                  <a:srgbClr val="3b3b3b"/>
                </a:solidFill>
                <a:latin typeface="Century Gothic"/>
              </a:rPr>
              <a:t>Array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	</a:t>
            </a:r>
            <a:r>
              <a:rPr b="1" i="1" lang="en-US" sz="2400" spc="-1" strike="noStrike">
                <a:solidFill>
                  <a:srgbClr val="3b3b3b"/>
                </a:solidFill>
                <a:latin typeface="Century Gothic"/>
              </a:rPr>
              <a:t>Array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[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]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ff0000"/>
                </a:solidFill>
                <a:latin typeface="Wingdings"/>
              </a:rPr>
              <a:t>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ef53a5"/>
                </a:solidFill>
                <a:latin typeface="Century Gothic"/>
              </a:rPr>
              <a:t>1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	</a:t>
            </a:r>
            <a:r>
              <a:rPr b="1" i="1" lang="en-US" sz="2400" spc="-1" strike="noStrike">
                <a:solidFill>
                  <a:srgbClr val="000000"/>
                </a:solidFill>
                <a:latin typeface="Century Gothic"/>
              </a:rPr>
              <a:t>BString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(</a:t>
            </a:r>
            <a:r>
              <a:rPr b="1" lang="en-US" sz="2400" spc="-1" strike="noStrike">
                <a:solidFill>
                  <a:srgbClr val="ffc000"/>
                </a:solidFill>
                <a:latin typeface="Century Gothic"/>
              </a:rPr>
              <a:t>i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ff0000"/>
                </a:solidFill>
                <a:latin typeface="Century Gothic"/>
              </a:rPr>
              <a:t>+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ef53a5"/>
                </a:solidFill>
                <a:latin typeface="Century Gothic"/>
              </a:rPr>
              <a:t>1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,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 </a:t>
            </a:r>
            <a:r>
              <a:rPr b="1" lang="en-US" sz="2400" spc="-1" strike="noStrike">
                <a:solidFill>
                  <a:srgbClr val="be3c1a"/>
                </a:solidFill>
                <a:latin typeface="Century Gothic"/>
              </a:rPr>
              <a:t>n</a:t>
            </a:r>
            <a:r>
              <a:rPr b="0" lang="en-US" sz="2400" spc="-1" strike="noStrike">
                <a:solidFill>
                  <a:srgbClr val="ff0000"/>
                </a:solidFill>
                <a:latin typeface="Century Gothic"/>
              </a:rPr>
              <a:t>,</a:t>
            </a: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 </a:t>
            </a:r>
            <a:r>
              <a:rPr b="1" i="1" lang="en-US" sz="2400" spc="-1" strike="noStrike">
                <a:solidFill>
                  <a:srgbClr val="3b3b3b"/>
                </a:solidFill>
                <a:latin typeface="Century Gothic"/>
              </a:rPr>
              <a:t>Array</a:t>
            </a:r>
            <a:r>
              <a:rPr b="0" lang="en-US" sz="2400" spc="-1" strike="noStrike">
                <a:solidFill>
                  <a:srgbClr val="002060"/>
                </a:solidFill>
                <a:latin typeface="Century Gothic"/>
              </a:rPr>
              <a:t>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2060"/>
                </a:solidFill>
                <a:latin typeface="Century Gothic"/>
              </a:rPr>
              <a:t>end function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41" name="TextBox 2"/>
          <p:cNvSpPr/>
          <p:nvPr/>
        </p:nvSpPr>
        <p:spPr>
          <a:xfrm>
            <a:off x="6769080" y="1989360"/>
            <a:ext cx="2953440" cy="638280"/>
          </a:xfrm>
          <a:prstGeom prst="rect">
            <a:avLst/>
          </a:prstGeom>
          <a:noFill/>
          <a:ln w="762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ff0000"/>
                </a:solidFill>
                <a:latin typeface="Century Gothic"/>
              </a:rPr>
              <a:t>Base-case: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42" name="Oval 3"/>
          <p:cNvSpPr/>
          <p:nvPr/>
        </p:nvSpPr>
        <p:spPr>
          <a:xfrm>
            <a:off x="1445760" y="1297440"/>
            <a:ext cx="3682080" cy="1890360"/>
          </a:xfrm>
          <a:prstGeom prst="ellipse">
            <a:avLst/>
          </a:prstGeom>
          <a:noFill/>
          <a:ln cap="rnd" w="57150"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Straight Arrow Connector 5"/>
          <p:cNvSpPr/>
          <p:nvPr/>
        </p:nvSpPr>
        <p:spPr>
          <a:xfrm flipH="1" flipV="1">
            <a:off x="5128200" y="2242080"/>
            <a:ext cx="1779120" cy="69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5715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Straight Arrow Connector 8"/>
          <p:cNvSpPr/>
          <p:nvPr/>
        </p:nvSpPr>
        <p:spPr>
          <a:xfrm flipH="1" flipV="1">
            <a:off x="4658400" y="4325040"/>
            <a:ext cx="2100240" cy="48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762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TextBox 9"/>
          <p:cNvSpPr/>
          <p:nvPr/>
        </p:nvSpPr>
        <p:spPr>
          <a:xfrm>
            <a:off x="6566040" y="4051080"/>
            <a:ext cx="3550680" cy="638280"/>
          </a:xfrm>
          <a:prstGeom prst="rect">
            <a:avLst/>
          </a:prstGeom>
          <a:noFill/>
          <a:ln w="5715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3600" spc="-1" strike="noStrike">
                <a:solidFill>
                  <a:srgbClr val="ff0000"/>
                </a:solidFill>
                <a:latin typeface="Century Gothic"/>
              </a:rPr>
              <a:t>Backtracking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5" dur="indefinite" restart="never" nodeType="tmRoot">
          <p:childTnLst>
            <p:seq>
              <p:cTn id="116" dur="indefinite" nodeType="mainSeq">
                <p:childTnLst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899</TotalTime>
  <Application>LibreOffice/7.3.7.2$Linux_X86_64 LibreOffice_project/30$Build-2</Application>
  <AppVersion>15.0000</AppVersion>
  <Words>632</Words>
  <Paragraphs>274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2018-08-27T12:11:36Z</dcterms:created>
  <dc:creator>Redux</dc:creator>
  <dc:description/>
  <dc:language>en-US</dc:language>
  <cp:lastModifiedBy/>
  <dcterms:modified xsi:type="dcterms:W3CDTF">2023-02-25T21:50:20Z</dcterms:modified>
  <cp:revision>27</cp:revision>
  <dc:subject/>
  <dc:title>Exhaustive Search/ Backtracking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18</vt:i4>
  </property>
</Properties>
</file>